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5" r:id="rId5"/>
    <p:sldId id="262" r:id="rId6"/>
    <p:sldId id="266" r:id="rId7"/>
    <p:sldId id="267" r:id="rId8"/>
    <p:sldId id="268" r:id="rId9"/>
    <p:sldId id="271" r:id="rId10"/>
    <p:sldId id="270" r:id="rId1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C0C0C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74694" autoAdjust="0"/>
  </p:normalViewPr>
  <p:slideViewPr>
    <p:cSldViewPr>
      <p:cViewPr varScale="1">
        <p:scale>
          <a:sx n="66" d="100"/>
          <a:sy n="66" d="100"/>
        </p:scale>
        <p:origin x="118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6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8443F-3F6D-45C1-AE2B-6E5F79E00924}" type="datetimeFigureOut">
              <a:rPr lang="sv-SE" smtClean="0"/>
              <a:t>2021-05-25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3AE7D-BCE2-4464-BD53-1BA68763E43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367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CFC0-9E61-40DD-821F-44DA7D932D72}" type="datetimeFigureOut">
              <a:rPr lang="sv-SE" smtClean="0"/>
              <a:t>2021-05-25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B209-C910-481F-BBA5-074AC5E1D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31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4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something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unsafe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presentation?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37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08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34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783"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211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1 -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2" hasCustomPrompt="1"/>
          </p:nvPr>
        </p:nvSpPr>
        <p:spPr bwMode="ltGray">
          <a:xfrm>
            <a:off x="0" y="0"/>
            <a:ext cx="9144000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FIRST: Click here and insert picture in Ribbon “Insert” and button “Picture”(the “Picture” icon in slide is behind the Heading). </a:t>
            </a:r>
            <a:br>
              <a:rPr lang="en-US" noProof="0"/>
            </a:br>
            <a:r>
              <a:rPr lang="en-US" noProof="0"/>
              <a:t>If necessary, right click on picture and select Send to back.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2338916"/>
            <a:ext cx="8244000" cy="465669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ubheading"/>
          <p:cNvSpPr>
            <a:spLocks noGrp="1"/>
          </p:cNvSpPr>
          <p:nvPr>
            <p:ph type="subTitle" idx="1"/>
          </p:nvPr>
        </p:nvSpPr>
        <p:spPr>
          <a:xfrm>
            <a:off x="450000" y="2859781"/>
            <a:ext cx="8244000" cy="360000"/>
          </a:xfrm>
          <a:noFill/>
        </p:spPr>
        <p:txBody>
          <a:bodyPr lIns="0" rIns="0" b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Date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450000" y="4499007"/>
            <a:ext cx="1019262" cy="288000"/>
          </a:xfrm>
          <a:noFill/>
          <a:ln>
            <a:noFill/>
          </a:ln>
        </p:spPr>
        <p:txBody>
          <a:bodyPr lIns="0" tIns="36000" rIns="36000" bIns="36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yyyy-mm-dd</a:t>
            </a:r>
          </a:p>
        </p:txBody>
      </p:sp>
      <p:sp>
        <p:nvSpPr>
          <p:cNvPr id="8" name="Name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1583498" y="4499007"/>
            <a:ext cx="6274225" cy="288000"/>
          </a:xfrm>
          <a:noFill/>
        </p:spPr>
        <p:txBody>
          <a:bodyPr lIns="0" tIns="36000" rIns="36000" bIns="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0" name="Date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469263" y="4499007"/>
            <a:ext cx="114235" cy="288000"/>
          </a:xfrm>
          <a:noFill/>
          <a:ln>
            <a:noFill/>
          </a:ln>
        </p:spPr>
        <p:txBody>
          <a:bodyPr lIns="0" tIns="36000" rIns="36000" bIns="36000" anchor="t"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|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 hasCustomPrompt="1"/>
          </p:nvPr>
        </p:nvSpPr>
        <p:spPr bwMode="white">
          <a:xfrm>
            <a:off x="4301999" y="4803998"/>
            <a:ext cx="540000" cy="6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A3F9C-8CA3-4658-99CA-8FA75EC65C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0103" y="352508"/>
            <a:ext cx="2343795" cy="56684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10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,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50000" y="1885951"/>
            <a:ext cx="8244000" cy="2724150"/>
          </a:xfrm>
        </p:spPr>
        <p:txBody>
          <a:bodyPr anchor="b">
            <a:normAutofit/>
          </a:bodyPr>
          <a:lstStyle>
            <a:lvl1pPr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FIRST: Click on icon to add picture. </a:t>
            </a:r>
            <a:br>
              <a:rPr lang="en-US" noProof="0"/>
            </a:br>
            <a:r>
              <a:rPr lang="en-US" noProof="0"/>
              <a:t>If necessary: Right click on picture and select Send to back.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 noProof="0"/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 bwMode="white">
          <a:xfrm>
            <a:off x="5525970" y="3604590"/>
            <a:ext cx="3168030" cy="844810"/>
          </a:xfrm>
          <a:solidFill>
            <a:srgbClr val="FFFFFF">
              <a:alpha val="69804"/>
            </a:srgbClr>
          </a:solidFill>
        </p:spPr>
        <p:txBody>
          <a:bodyPr lIns="144000" tIns="144000" rIns="144000" bIns="144000" anchor="b">
            <a:sp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393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heading"/>
          <p:cNvSpPr>
            <a:spLocks noGrp="1"/>
          </p:cNvSpPr>
          <p:nvPr>
            <p:ph type="body" sz="quarter" idx="22" hasCustomPrompt="1"/>
          </p:nvPr>
        </p:nvSpPr>
        <p:spPr>
          <a:xfrm>
            <a:off x="450000" y="1295999"/>
            <a:ext cx="8244000" cy="4327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1"/>
          <p:cNvSpPr>
            <a:spLocks noGrp="1"/>
          </p:cNvSpPr>
          <p:nvPr>
            <p:ph sz="quarter" idx="13" hasCustomPrompt="1"/>
          </p:nvPr>
        </p:nvSpPr>
        <p:spPr>
          <a:xfrm>
            <a:off x="450000" y="1885950"/>
            <a:ext cx="3960242" cy="2565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2"/>
          <p:cNvSpPr>
            <a:spLocks noGrp="1"/>
          </p:cNvSpPr>
          <p:nvPr>
            <p:ph sz="quarter" idx="14" hasCustomPrompt="1"/>
          </p:nvPr>
        </p:nvSpPr>
        <p:spPr>
          <a:xfrm>
            <a:off x="4733758" y="1885950"/>
            <a:ext cx="3960242" cy="25650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64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1"/>
          <p:cNvSpPr>
            <a:spLocks noGrp="1"/>
          </p:cNvSpPr>
          <p:nvPr>
            <p:ph type="pic" sz="quarter" idx="18"/>
          </p:nvPr>
        </p:nvSpPr>
        <p:spPr bwMode="ltGray">
          <a:xfrm>
            <a:off x="4732880" y="1296000"/>
            <a:ext cx="3961120" cy="3308636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5742475" y="3857183"/>
            <a:ext cx="2952750" cy="567811"/>
          </a:xfrm>
          <a:solidFill>
            <a:schemeClr val="bg1">
              <a:alpha val="70000"/>
            </a:schemeClr>
          </a:solidFill>
        </p:spPr>
        <p:txBody>
          <a:bodyPr lIns="144000" tIns="144000" rIns="144000" bIns="144000" anchor="b" anchorCtr="0">
            <a:sp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1"/>
          <p:cNvSpPr>
            <a:spLocks noGrp="1"/>
          </p:cNvSpPr>
          <p:nvPr>
            <p:ph sz="quarter" idx="13" hasCustomPrompt="1"/>
          </p:nvPr>
        </p:nvSpPr>
        <p:spPr>
          <a:xfrm>
            <a:off x="450000" y="1885950"/>
            <a:ext cx="3960000" cy="25650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843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heading"/>
          <p:cNvSpPr>
            <a:spLocks noGrp="1"/>
          </p:cNvSpPr>
          <p:nvPr>
            <p:ph type="body" sz="quarter" idx="22" hasCustomPrompt="1"/>
          </p:nvPr>
        </p:nvSpPr>
        <p:spPr>
          <a:xfrm>
            <a:off x="450000" y="1295999"/>
            <a:ext cx="8244000" cy="4327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1"/>
          <p:cNvSpPr>
            <a:spLocks noGrp="1"/>
          </p:cNvSpPr>
          <p:nvPr>
            <p:ph type="pic" sz="quarter" idx="13"/>
          </p:nvPr>
        </p:nvSpPr>
        <p:spPr bwMode="ltGray">
          <a:xfrm>
            <a:off x="450000" y="1885951"/>
            <a:ext cx="3960242" cy="271868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3" name="Picture 2"/>
          <p:cNvSpPr>
            <a:spLocks noGrp="1"/>
          </p:cNvSpPr>
          <p:nvPr>
            <p:ph type="pic" sz="quarter" idx="14"/>
          </p:nvPr>
        </p:nvSpPr>
        <p:spPr bwMode="ltGray">
          <a:xfrm>
            <a:off x="4733758" y="1885950"/>
            <a:ext cx="3960242" cy="271868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330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259" y="708150"/>
            <a:ext cx="4302000" cy="4302000"/>
          </a:xfrm>
        </p:spPr>
        <p:txBody>
          <a:bodyPr anchor="ctr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133200" y="708150"/>
            <a:ext cx="2084400" cy="2084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350799" y="708150"/>
            <a:ext cx="2084400" cy="2084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133199" y="2925750"/>
            <a:ext cx="2084400" cy="2084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350799" y="2925750"/>
            <a:ext cx="2084400" cy="2084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E4FE655-A398-48B5-8790-4515CCC5A856}" type="slidenum">
              <a:rPr lang="en-US" noProof="0" smtClean="0"/>
              <a:pPr algn="l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9792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heading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295999"/>
            <a:ext cx="8244000" cy="4327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"/>
          <p:cNvSpPr>
            <a:spLocks noGrp="1"/>
          </p:cNvSpPr>
          <p:nvPr>
            <p:ph sz="quarter" idx="22" hasCustomPrompt="1"/>
          </p:nvPr>
        </p:nvSpPr>
        <p:spPr>
          <a:xfrm>
            <a:off x="450000" y="1885950"/>
            <a:ext cx="8244000" cy="13489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Picture 1"/>
          <p:cNvSpPr>
            <a:spLocks noGrp="1"/>
          </p:cNvSpPr>
          <p:nvPr>
            <p:ph type="pic" sz="quarter" idx="15"/>
          </p:nvPr>
        </p:nvSpPr>
        <p:spPr bwMode="ltGray">
          <a:xfrm>
            <a:off x="450000" y="3268055"/>
            <a:ext cx="3960000" cy="133544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Picture 2"/>
          <p:cNvSpPr>
            <a:spLocks noGrp="1"/>
          </p:cNvSpPr>
          <p:nvPr>
            <p:ph type="pic" sz="quarter" idx="16"/>
          </p:nvPr>
        </p:nvSpPr>
        <p:spPr bwMode="ltGray">
          <a:xfrm>
            <a:off x="4735677" y="3267047"/>
            <a:ext cx="3958323" cy="133544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322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idx="1" hasCustomPrompt="1"/>
          </p:nvPr>
        </p:nvSpPr>
        <p:spPr>
          <a:xfrm>
            <a:off x="133200" y="707355"/>
            <a:ext cx="4301999" cy="430199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4564591" y="0"/>
            <a:ext cx="4572000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E4FE655-A398-48B5-8790-4515CCC5A856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087954" y="133200"/>
            <a:ext cx="920675" cy="22258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141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idx="1" hasCustomPrompt="1"/>
          </p:nvPr>
        </p:nvSpPr>
        <p:spPr>
          <a:xfrm>
            <a:off x="133200" y="707355"/>
            <a:ext cx="4301999" cy="430199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4564591" y="0"/>
            <a:ext cx="4572000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E4FE655-A398-48B5-8790-4515CCC5A856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087954" y="133200"/>
            <a:ext cx="920675" cy="22258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786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ne (grey), Title,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800" noProof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200" y="707355"/>
            <a:ext cx="4301999" cy="4301999"/>
          </a:xfrm>
        </p:spPr>
        <p:txBody>
          <a:bodyPr anchor="ctr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E4FE655-A398-48B5-8790-4515CCC5A856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4A128D55-DADB-4C1D-854C-9487D87C90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7063" y="708151"/>
            <a:ext cx="4301999" cy="4301999"/>
          </a:xfrm>
        </p:spPr>
        <p:txBody>
          <a:bodyPr anchor="ctr"/>
          <a:lstStyle>
            <a:lvl1pPr marL="324000" indent="-324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540000" indent="-2160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087954" y="133200"/>
            <a:ext cx="920675" cy="222581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36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ne, 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800" noProof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7062" y="708151"/>
            <a:ext cx="4301207" cy="2084400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heading"/>
          <p:cNvSpPr>
            <a:spLocks noGrp="1"/>
          </p:cNvSpPr>
          <p:nvPr>
            <p:ph type="body" sz="quarter" idx="23" hasCustomPrompt="1"/>
          </p:nvPr>
        </p:nvSpPr>
        <p:spPr>
          <a:xfrm>
            <a:off x="4705200" y="2919802"/>
            <a:ext cx="4303070" cy="20844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24"/>
          </p:nvPr>
        </p:nvSpPr>
        <p:spPr>
          <a:xfrm>
            <a:off x="133199" y="708150"/>
            <a:ext cx="4301999" cy="2084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133199" y="2925750"/>
            <a:ext cx="2084400" cy="2084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/>
          </p:nvPr>
        </p:nvSpPr>
        <p:spPr>
          <a:xfrm>
            <a:off x="2350799" y="2925750"/>
            <a:ext cx="2084400" cy="20844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E4FE655-A398-48B5-8790-4515CCC5A856}" type="slidenum">
              <a:rPr lang="en-US" noProof="0" smtClean="0"/>
              <a:pPr algn="l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515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1 -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2" hasCustomPrompt="1"/>
          </p:nvPr>
        </p:nvSpPr>
        <p:spPr bwMode="ltGray">
          <a:xfrm>
            <a:off x="0" y="0"/>
            <a:ext cx="9144000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FIRST: Click here and insert picture in Ribbon “Insert” and button “Picture”(the “Picture” icon in slide is behind the Heading). </a:t>
            </a:r>
            <a:br>
              <a:rPr lang="en-US" noProof="0"/>
            </a:br>
            <a:r>
              <a:rPr lang="en-US" noProof="0"/>
              <a:t>If necessary, right click on picture and select Send to back.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2338916"/>
            <a:ext cx="8244000" cy="465669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ubheading"/>
          <p:cNvSpPr>
            <a:spLocks noGrp="1"/>
          </p:cNvSpPr>
          <p:nvPr>
            <p:ph type="subTitle" idx="1"/>
          </p:nvPr>
        </p:nvSpPr>
        <p:spPr>
          <a:xfrm>
            <a:off x="450000" y="2859781"/>
            <a:ext cx="8244000" cy="360000"/>
          </a:xfrm>
          <a:noFill/>
        </p:spPr>
        <p:txBody>
          <a:bodyPr lIns="0" rIns="0" b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Date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450000" y="4499007"/>
            <a:ext cx="1019262" cy="288000"/>
          </a:xfrm>
          <a:noFill/>
          <a:ln>
            <a:noFill/>
          </a:ln>
        </p:spPr>
        <p:txBody>
          <a:bodyPr lIns="0" tIns="36000" rIns="36000" bIns="3600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yyyy-mm-dd</a:t>
            </a:r>
          </a:p>
        </p:txBody>
      </p:sp>
      <p:sp>
        <p:nvSpPr>
          <p:cNvPr id="8" name="Name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1583498" y="4499007"/>
            <a:ext cx="6274225" cy="288000"/>
          </a:xfrm>
          <a:noFill/>
        </p:spPr>
        <p:txBody>
          <a:bodyPr lIns="0" tIns="36000" rIns="36000" bIns="0" anchor="t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0" name="Date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469263" y="4499007"/>
            <a:ext cx="114235" cy="288000"/>
          </a:xfrm>
          <a:noFill/>
          <a:ln>
            <a:noFill/>
          </a:ln>
        </p:spPr>
        <p:txBody>
          <a:bodyPr lIns="0" tIns="36000" rIns="36000" bIns="36000" anchor="t"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|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 hasCustomPrompt="1"/>
          </p:nvPr>
        </p:nvSpPr>
        <p:spPr bwMode="white">
          <a:xfrm>
            <a:off x="4301999" y="4803998"/>
            <a:ext cx="540000" cy="6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3E585D-B0B5-407B-AF14-90356F557D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0103" y="352508"/>
            <a:ext cx="2343795" cy="56684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01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ne (green), Title,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200" y="707355"/>
            <a:ext cx="4302000" cy="4302000"/>
          </a:xfrm>
        </p:spPr>
        <p:txBody>
          <a:bodyPr anchor="ctr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800" noProof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E4FE655-A398-48B5-8790-4515CCC5A856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087954" y="133200"/>
            <a:ext cx="920675" cy="22258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A3235BA5-BC1D-46BF-83FD-C3EDEFB5B52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7063" y="708151"/>
            <a:ext cx="4301999" cy="4301999"/>
          </a:xfrm>
        </p:spPr>
        <p:txBody>
          <a:bodyPr anchor="ctr"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000" indent="-2160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51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91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7044" y="2190474"/>
            <a:ext cx="8269912" cy="76255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noProof="0"/>
              <a:t>Thanks.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4" y="352508"/>
            <a:ext cx="2343795" cy="566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00" y="4383958"/>
            <a:ext cx="540000" cy="60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92000" y="4515966"/>
            <a:ext cx="3960000" cy="5556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noProof="0"/>
              <a:t>Firstname Lastname Title</a:t>
            </a:r>
          </a:p>
          <a:p>
            <a:pPr lvl="0"/>
            <a:r>
              <a:rPr lang="en-US" noProof="0"/>
              <a:t>firstname.lastname@billerudkorsnas.com</a:t>
            </a:r>
          </a:p>
          <a:p>
            <a:pPr lvl="0"/>
            <a:r>
              <a:rPr lang="en-US" noProof="0"/>
              <a:t>M+46 700 000 000</a:t>
            </a:r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01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50000" y="830618"/>
            <a:ext cx="8244000" cy="37297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935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50000" y="830618"/>
            <a:ext cx="8244000" cy="37297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heading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1296000"/>
            <a:ext cx="8244000" cy="4327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23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ing"/>
          <p:cNvSpPr>
            <a:spLocks noGrp="1"/>
          </p:cNvSpPr>
          <p:nvPr>
            <p:ph type="title"/>
          </p:nvPr>
        </p:nvSpPr>
        <p:spPr>
          <a:xfrm>
            <a:off x="1151620" y="830618"/>
            <a:ext cx="6840760" cy="37297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>
          <a:xfrm>
            <a:off x="1152000" y="1885950"/>
            <a:ext cx="6840000" cy="2565000"/>
          </a:xfrm>
        </p:spPr>
        <p:txBody>
          <a:bodyPr anchor="ctr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TITLE OF PRESENTATION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4FE655-A398-48B5-8790-4515CCC5A85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219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ing"/>
          <p:cNvSpPr>
            <a:spLocks noGrp="1"/>
          </p:cNvSpPr>
          <p:nvPr>
            <p:ph type="title"/>
          </p:nvPr>
        </p:nvSpPr>
        <p:spPr>
          <a:xfrm>
            <a:off x="450000" y="830618"/>
            <a:ext cx="8244000" cy="37297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ubheading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1295999"/>
            <a:ext cx="8244000" cy="4327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>
          <a:xfrm>
            <a:off x="450000" y="1885950"/>
            <a:ext cx="8244000" cy="2565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251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000" y="2385261"/>
            <a:ext cx="8244000" cy="37297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033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, 1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/>
              <a:t>FIRST: Click here and insert picture in Ribbon “Insert” and button “Picture”(the “Picture” icon in slide is behind the Heading). </a:t>
            </a:r>
            <a:br>
              <a:rPr lang="en-US" noProof="0"/>
            </a:br>
            <a:r>
              <a:rPr lang="en-US" noProof="0"/>
              <a:t>If necessary, right click on picture and select Send to back.</a:t>
            </a:r>
          </a:p>
          <a:p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000" y="2385261"/>
            <a:ext cx="8244000" cy="37297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FBBBAC-5993-4F99-985F-DC7319DB6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87954" y="133200"/>
            <a:ext cx="920675" cy="22258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43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, 1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/>
              <a:t>FIRST: Click here and insert picture in Ribbon “Insert” and button “Picture”(the “Picture” icon in slide is behind the Heading). </a:t>
            </a:r>
            <a:br>
              <a:rPr lang="en-US" noProof="0"/>
            </a:br>
            <a:r>
              <a:rPr lang="en-US" noProof="0"/>
              <a:t>If necessary, right click on picture and select Send to back.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000" y="2385261"/>
            <a:ext cx="8244000" cy="37297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TITLE OF PRESENTATION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655-A398-48B5-8790-4515CCC5A85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FBBBAC-5993-4F99-985F-DC7319DB6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87954" y="133200"/>
            <a:ext cx="920675" cy="22258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77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50000" y="830618"/>
            <a:ext cx="8244000" cy="372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noProof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450000" y="1885950"/>
            <a:ext cx="8244000" cy="256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Level 1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</a:t>
            </a:r>
          </a:p>
          <a:p>
            <a:pPr lvl="4"/>
            <a:r>
              <a:rPr lang="en-US" noProof="0"/>
              <a:t>Level 5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33200" y="133200"/>
            <a:ext cx="691257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33200" y="267494"/>
            <a:ext cx="540713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9E4FE655-A398-48B5-8790-4515CCC5A85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087953" y="133200"/>
            <a:ext cx="920675" cy="2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0" r:id="rId2"/>
    <p:sldLayoutId id="2147483679" r:id="rId3"/>
    <p:sldLayoutId id="2147483684" r:id="rId4"/>
    <p:sldLayoutId id="2147483683" r:id="rId5"/>
    <p:sldLayoutId id="2147483662" r:id="rId6"/>
    <p:sldLayoutId id="2147483675" r:id="rId7"/>
    <p:sldLayoutId id="2147483681" r:id="rId8"/>
    <p:sldLayoutId id="2147483692" r:id="rId9"/>
    <p:sldLayoutId id="2147483676" r:id="rId10"/>
    <p:sldLayoutId id="2147483665" r:id="rId11"/>
    <p:sldLayoutId id="2147483666" r:id="rId12"/>
    <p:sldLayoutId id="2147483667" r:id="rId13"/>
    <p:sldLayoutId id="2147483685" r:id="rId14"/>
    <p:sldLayoutId id="2147483669" r:id="rId15"/>
    <p:sldLayoutId id="2147483686" r:id="rId16"/>
    <p:sldLayoutId id="2147483691" r:id="rId17"/>
    <p:sldLayoutId id="2147483687" r:id="rId18"/>
    <p:sldLayoutId id="2147483688" r:id="rId19"/>
    <p:sldLayoutId id="2147483689" r:id="rId20"/>
    <p:sldLayoutId id="2147483672" r:id="rId21"/>
    <p:sldLayoutId id="2147483677" r:id="rId2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Tx/>
        <a:buBlip>
          <a:blip r:embed="rId25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spcBef>
          <a:spcPts val="100"/>
        </a:spcBef>
        <a:buClr>
          <a:schemeClr val="accent1"/>
        </a:buClr>
        <a:buFontTx/>
        <a:buBlip>
          <a:blip r:embed="rId26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56000" indent="-216000" algn="l" defTabSz="914400" rtl="0" eaLnBrk="1" latinLnBrk="0" hangingPunct="1">
        <a:spcBef>
          <a:spcPts val="100"/>
        </a:spcBef>
        <a:buClr>
          <a:schemeClr val="accent1"/>
        </a:buClr>
        <a:buFont typeface="Symbol" pitchFamily="18" charset="2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72000" indent="-216000" algn="l" defTabSz="914400" rtl="0" eaLnBrk="1" latinLnBrk="0" hangingPunct="1">
        <a:spcBef>
          <a:spcPts val="100"/>
        </a:spcBef>
        <a:buClr>
          <a:schemeClr val="accent1"/>
        </a:buClr>
        <a:buFont typeface="Symbol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8000" indent="-216000" algn="l" defTabSz="914400" rtl="0" eaLnBrk="1" latinLnBrk="0" hangingPunct="1">
        <a:spcBef>
          <a:spcPts val="100"/>
        </a:spcBef>
        <a:buClr>
          <a:schemeClr val="accent1"/>
        </a:buClr>
        <a:buFont typeface="Symbol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404000" indent="-216000" algn="l" defTabSz="914400" rtl="0" eaLnBrk="1" latinLnBrk="0" hangingPunct="1">
        <a:spcBef>
          <a:spcPts val="100"/>
        </a:spcBef>
        <a:buClr>
          <a:schemeClr val="accent1"/>
        </a:buClr>
        <a:buFont typeface="Symbol" pitchFamily="18" charset="2"/>
        <a:buChar char="-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620000" indent="-216000" algn="l" defTabSz="914400" rtl="0" eaLnBrk="1" latinLnBrk="0" hangingPunct="1">
        <a:spcBef>
          <a:spcPts val="100"/>
        </a:spcBef>
        <a:buClr>
          <a:schemeClr val="accent1"/>
        </a:buClr>
        <a:buFont typeface="Symbol" pitchFamily="18" charset="2"/>
        <a:buChar char="-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36000" indent="-216000" algn="l" defTabSz="914400" rtl="0" eaLnBrk="1" latinLnBrk="0" hangingPunct="1">
        <a:spcBef>
          <a:spcPts val="100"/>
        </a:spcBef>
        <a:buClr>
          <a:schemeClr val="accent1"/>
        </a:buClr>
        <a:buFont typeface="Symbol" pitchFamily="18" charset="2"/>
        <a:buChar char="-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52000" indent="-216000" algn="l" defTabSz="914400" rtl="0" eaLnBrk="1" latinLnBrk="0" hangingPunct="1">
        <a:spcBef>
          <a:spcPts val="100"/>
        </a:spcBef>
        <a:buClr>
          <a:schemeClr val="accent1"/>
        </a:buClr>
        <a:buFont typeface="Symbol" pitchFamily="18" charset="2"/>
        <a:buChar char="-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83" userDrawn="1">
          <p15:clr>
            <a:srgbClr val="F26B43"/>
          </p15:clr>
        </p15:guide>
        <p15:guide id="9" pos="81" userDrawn="1">
          <p15:clr>
            <a:srgbClr val="F26B43"/>
          </p15:clr>
        </p15:guide>
        <p15:guide id="10" pos="5675" userDrawn="1">
          <p15:clr>
            <a:srgbClr val="F26B43"/>
          </p15:clr>
        </p15:guide>
        <p15:guide id="11" orient="horz" pos="3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ody of water&#10;&#10;Description generated with high confidence">
            <a:extLst>
              <a:ext uri="{FF2B5EF4-FFF2-40B4-BE49-F238E27FC236}">
                <a16:creationId xmlns:a16="http://schemas.microsoft.com/office/drawing/2014/main" id="{4F2BECC7-86DB-48D9-BD2E-C43D5F35D3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F29C30D-CDFF-4570-8C8B-48C307826D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419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7" imgW="347" imgH="346" progId="TCLayout.ActiveDocument.1">
                  <p:embed/>
                </p:oleObj>
              </mc:Choice>
              <mc:Fallback>
                <p:oleObj name="think-cell Slide" r:id="rId7" imgW="347" imgH="34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F29C30D-CDFF-4570-8C8B-48C307826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4419" y="1216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E57711-DF14-457D-85F6-3E00D4624DF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143000" y="0"/>
            <a:ext cx="119063" cy="119063"/>
          </a:xfrm>
          <a:prstGeom prst="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latshållare för bild 18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1" name="Platshållare för text 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ubrik 2"/>
          <p:cNvSpPr>
            <a:spLocks noGrp="1"/>
          </p:cNvSpPr>
          <p:nvPr>
            <p:ph type="title"/>
          </p:nvPr>
        </p:nvSpPr>
        <p:spPr>
          <a:xfrm>
            <a:off x="450000" y="2139702"/>
            <a:ext cx="8244000" cy="465669"/>
          </a:xfrm>
        </p:spPr>
        <p:txBody>
          <a:bodyPr/>
          <a:lstStyle/>
          <a:p>
            <a:r>
              <a:rPr lang="en-US" dirty="0"/>
              <a:t>What if</a:t>
            </a:r>
          </a:p>
        </p:txBody>
      </p:sp>
      <p:sp>
        <p:nvSpPr>
          <p:cNvPr id="13" name="Underrubrik 3"/>
          <p:cNvSpPr>
            <a:spLocks noGrp="1"/>
          </p:cNvSpPr>
          <p:nvPr>
            <p:ph type="subTitle" idx="1"/>
          </p:nvPr>
        </p:nvSpPr>
        <p:spPr>
          <a:xfrm>
            <a:off x="450000" y="2660567"/>
            <a:ext cx="8244000" cy="360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fossil free is the solution?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A87DCEE0-681A-4C3A-8B5C-21C5FCC8A7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0000" y="4499007"/>
            <a:ext cx="1019262" cy="288000"/>
          </a:xfrm>
        </p:spPr>
        <p:txBody>
          <a:bodyPr/>
          <a:lstStyle/>
          <a:p>
            <a:r>
              <a:rPr lang="en-US" dirty="0"/>
              <a:t>2021 April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C418672-F4DE-41DF-94D7-2EE09866DC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83498" y="4499007"/>
            <a:ext cx="6274225" cy="288000"/>
          </a:xfrm>
        </p:spPr>
        <p:txBody>
          <a:bodyPr/>
          <a:lstStyle/>
          <a:p>
            <a:r>
              <a:rPr lang="en-US" dirty="0"/>
              <a:t>Andreas Drugge</a:t>
            </a:r>
          </a:p>
        </p:txBody>
      </p:sp>
    </p:spTree>
    <p:extLst>
      <p:ext uri="{BB962C8B-B14F-4D97-AF65-F5344CB8AC3E}">
        <p14:creationId xmlns:p14="http://schemas.microsoft.com/office/powerpoint/2010/main" val="3363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icture containing table, person, indoor, floor&#10;&#10;Description generated with high confidence">
            <a:extLst>
              <a:ext uri="{FF2B5EF4-FFF2-40B4-BE49-F238E27FC236}">
                <a16:creationId xmlns:a16="http://schemas.microsoft.com/office/drawing/2014/main" id="{7B02FA04-697C-47EA-8D41-88288D2A6E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24530" t="13245" r="28500" b="15541"/>
          <a:stretch/>
        </p:blipFill>
        <p:spPr>
          <a:xfrm>
            <a:off x="4572000" y="0"/>
            <a:ext cx="4572000" cy="5143500"/>
          </a:xfr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8588" y="2379087"/>
            <a:ext cx="4301999" cy="385326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What is your reason to be safe?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54203AC1-A994-47F8-A6DF-594C15312A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ubrik 1"/>
          <p:cNvSpPr txBox="1">
            <a:spLocks/>
          </p:cNvSpPr>
          <p:nvPr/>
        </p:nvSpPr>
        <p:spPr>
          <a:xfrm>
            <a:off x="906370" y="267494"/>
            <a:ext cx="2831187" cy="5870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err="1">
                <a:solidFill>
                  <a:srgbClr val="40A020"/>
                </a:solidFill>
              </a:rPr>
              <a:t>Safety</a:t>
            </a:r>
            <a:r>
              <a:rPr lang="sv-SE" b="1" dirty="0">
                <a:solidFill>
                  <a:srgbClr val="40A020"/>
                </a:solidFill>
              </a:rPr>
              <a:t> </a:t>
            </a:r>
            <a:r>
              <a:rPr lang="sv-SE" b="1" dirty="0" err="1">
                <a:solidFill>
                  <a:srgbClr val="40A020"/>
                </a:solidFill>
              </a:rPr>
              <a:t>first</a:t>
            </a:r>
            <a:endParaRPr lang="sv-SE" b="1" dirty="0">
              <a:solidFill>
                <a:srgbClr val="40A02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86" y="1474414"/>
            <a:ext cx="667812" cy="45552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503" y="1347614"/>
            <a:ext cx="601016" cy="60502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183" y="3147814"/>
            <a:ext cx="623416" cy="6450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956" y="3000438"/>
            <a:ext cx="423824" cy="63157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83" y="2933584"/>
            <a:ext cx="693870" cy="698432"/>
          </a:xfrm>
          <a:prstGeom prst="rect">
            <a:avLst/>
          </a:prstGeom>
        </p:spPr>
      </p:pic>
      <p:grpSp>
        <p:nvGrpSpPr>
          <p:cNvPr id="15" name="Grupp 14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62383" y="1047911"/>
            <a:ext cx="519159" cy="595781"/>
            <a:chOff x="6226176" y="3817938"/>
            <a:chExt cx="2301874" cy="2641600"/>
          </a:xfrm>
          <a:solidFill>
            <a:srgbClr val="40A020"/>
          </a:solidFill>
        </p:grpSpPr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6226176" y="5684838"/>
              <a:ext cx="2301874" cy="774700"/>
            </a:xfrm>
            <a:custGeom>
              <a:avLst/>
              <a:gdLst>
                <a:gd name="T0" fmla="*/ 529 w 529"/>
                <a:gd name="T1" fmla="*/ 169 h 178"/>
                <a:gd name="T2" fmla="*/ 411 w 529"/>
                <a:gd name="T3" fmla="*/ 31 h 178"/>
                <a:gd name="T4" fmla="*/ 118 w 529"/>
                <a:gd name="T5" fmla="*/ 31 h 178"/>
                <a:gd name="T6" fmla="*/ 1 w 529"/>
                <a:gd name="T7" fmla="*/ 168 h 178"/>
                <a:gd name="T8" fmla="*/ 7 w 529"/>
                <a:gd name="T9" fmla="*/ 177 h 178"/>
                <a:gd name="T10" fmla="*/ 16 w 529"/>
                <a:gd name="T11" fmla="*/ 171 h 178"/>
                <a:gd name="T12" fmla="*/ 123 w 529"/>
                <a:gd name="T13" fmla="*/ 45 h 178"/>
                <a:gd name="T14" fmla="*/ 406 w 529"/>
                <a:gd name="T15" fmla="*/ 45 h 178"/>
                <a:gd name="T16" fmla="*/ 514 w 529"/>
                <a:gd name="T17" fmla="*/ 172 h 178"/>
                <a:gd name="T18" fmla="*/ 521 w 529"/>
                <a:gd name="T19" fmla="*/ 178 h 178"/>
                <a:gd name="T20" fmla="*/ 523 w 529"/>
                <a:gd name="T21" fmla="*/ 178 h 178"/>
                <a:gd name="T22" fmla="*/ 529 w 529"/>
                <a:gd name="T23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178">
                  <a:moveTo>
                    <a:pt x="529" y="169"/>
                  </a:moveTo>
                  <a:cubicBezTo>
                    <a:pt x="517" y="119"/>
                    <a:pt x="493" y="58"/>
                    <a:pt x="411" y="31"/>
                  </a:cubicBezTo>
                  <a:cubicBezTo>
                    <a:pt x="318" y="0"/>
                    <a:pt x="211" y="0"/>
                    <a:pt x="118" y="31"/>
                  </a:cubicBezTo>
                  <a:cubicBezTo>
                    <a:pt x="76" y="45"/>
                    <a:pt x="24" y="73"/>
                    <a:pt x="1" y="168"/>
                  </a:cubicBezTo>
                  <a:cubicBezTo>
                    <a:pt x="0" y="172"/>
                    <a:pt x="3" y="176"/>
                    <a:pt x="7" y="177"/>
                  </a:cubicBezTo>
                  <a:cubicBezTo>
                    <a:pt x="11" y="178"/>
                    <a:pt x="15" y="175"/>
                    <a:pt x="16" y="171"/>
                  </a:cubicBezTo>
                  <a:cubicBezTo>
                    <a:pt x="32" y="103"/>
                    <a:pt x="65" y="64"/>
                    <a:pt x="123" y="45"/>
                  </a:cubicBezTo>
                  <a:cubicBezTo>
                    <a:pt x="213" y="15"/>
                    <a:pt x="316" y="15"/>
                    <a:pt x="406" y="45"/>
                  </a:cubicBezTo>
                  <a:cubicBezTo>
                    <a:pt x="465" y="65"/>
                    <a:pt x="497" y="103"/>
                    <a:pt x="514" y="172"/>
                  </a:cubicBezTo>
                  <a:cubicBezTo>
                    <a:pt x="515" y="176"/>
                    <a:pt x="518" y="178"/>
                    <a:pt x="521" y="178"/>
                  </a:cubicBezTo>
                  <a:cubicBezTo>
                    <a:pt x="522" y="178"/>
                    <a:pt x="522" y="178"/>
                    <a:pt x="523" y="178"/>
                  </a:cubicBezTo>
                  <a:cubicBezTo>
                    <a:pt x="527" y="177"/>
                    <a:pt x="529" y="173"/>
                    <a:pt x="529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 noEditPoints="1"/>
            </p:cNvSpPr>
            <p:nvPr/>
          </p:nvSpPr>
          <p:spPr bwMode="auto">
            <a:xfrm>
              <a:off x="6548438" y="3817938"/>
              <a:ext cx="1649412" cy="1822450"/>
            </a:xfrm>
            <a:custGeom>
              <a:avLst/>
              <a:gdLst>
                <a:gd name="T0" fmla="*/ 31 w 379"/>
                <a:gd name="T1" fmla="*/ 248 h 419"/>
                <a:gd name="T2" fmla="*/ 34 w 379"/>
                <a:gd name="T3" fmla="*/ 263 h 419"/>
                <a:gd name="T4" fmla="*/ 347 w 379"/>
                <a:gd name="T5" fmla="*/ 263 h 419"/>
                <a:gd name="T6" fmla="*/ 349 w 379"/>
                <a:gd name="T7" fmla="*/ 248 h 419"/>
                <a:gd name="T8" fmla="*/ 379 w 379"/>
                <a:gd name="T9" fmla="*/ 232 h 419"/>
                <a:gd name="T10" fmla="*/ 376 w 379"/>
                <a:gd name="T11" fmla="*/ 200 h 419"/>
                <a:gd name="T12" fmla="*/ 361 w 379"/>
                <a:gd name="T13" fmla="*/ 191 h 419"/>
                <a:gd name="T14" fmla="*/ 267 w 379"/>
                <a:gd name="T15" fmla="*/ 26 h 419"/>
                <a:gd name="T16" fmla="*/ 190 w 379"/>
                <a:gd name="T17" fmla="*/ 0 h 419"/>
                <a:gd name="T18" fmla="*/ 113 w 379"/>
                <a:gd name="T19" fmla="*/ 26 h 419"/>
                <a:gd name="T20" fmla="*/ 18 w 379"/>
                <a:gd name="T21" fmla="*/ 191 h 419"/>
                <a:gd name="T22" fmla="*/ 4 w 379"/>
                <a:gd name="T23" fmla="*/ 200 h 419"/>
                <a:gd name="T24" fmla="*/ 1 w 379"/>
                <a:gd name="T25" fmla="*/ 232 h 419"/>
                <a:gd name="T26" fmla="*/ 190 w 379"/>
                <a:gd name="T27" fmla="*/ 225 h 419"/>
                <a:gd name="T28" fmla="*/ 335 w 379"/>
                <a:gd name="T29" fmla="*/ 237 h 419"/>
                <a:gd name="T30" fmla="*/ 276 w 379"/>
                <a:gd name="T31" fmla="*/ 244 h 419"/>
                <a:gd name="T32" fmla="*/ 191 w 379"/>
                <a:gd name="T33" fmla="*/ 243 h 419"/>
                <a:gd name="T34" fmla="*/ 104 w 379"/>
                <a:gd name="T35" fmla="*/ 244 h 419"/>
                <a:gd name="T36" fmla="*/ 39 w 379"/>
                <a:gd name="T37" fmla="*/ 235 h 419"/>
                <a:gd name="T38" fmla="*/ 191 w 379"/>
                <a:gd name="T39" fmla="*/ 404 h 419"/>
                <a:gd name="T40" fmla="*/ 50 w 379"/>
                <a:gd name="T41" fmla="*/ 254 h 419"/>
                <a:gd name="T42" fmla="*/ 104 w 379"/>
                <a:gd name="T43" fmla="*/ 259 h 419"/>
                <a:gd name="T44" fmla="*/ 189 w 379"/>
                <a:gd name="T45" fmla="*/ 258 h 419"/>
                <a:gd name="T46" fmla="*/ 276 w 379"/>
                <a:gd name="T47" fmla="*/ 259 h 419"/>
                <a:gd name="T48" fmla="*/ 278 w 379"/>
                <a:gd name="T49" fmla="*/ 259 h 419"/>
                <a:gd name="T50" fmla="*/ 332 w 379"/>
                <a:gd name="T51" fmla="*/ 263 h 419"/>
                <a:gd name="T52" fmla="*/ 359 w 379"/>
                <a:gd name="T53" fmla="*/ 206 h 419"/>
                <a:gd name="T54" fmla="*/ 359 w 379"/>
                <a:gd name="T55" fmla="*/ 223 h 419"/>
                <a:gd name="T56" fmla="*/ 309 w 379"/>
                <a:gd name="T57" fmla="*/ 216 h 419"/>
                <a:gd name="T58" fmla="*/ 346 w 379"/>
                <a:gd name="T59" fmla="*/ 196 h 419"/>
                <a:gd name="T60" fmla="*/ 190 w 379"/>
                <a:gd name="T61" fmla="*/ 16 h 419"/>
                <a:gd name="T62" fmla="*/ 223 w 379"/>
                <a:gd name="T63" fmla="*/ 158 h 419"/>
                <a:gd name="T64" fmla="*/ 129 w 379"/>
                <a:gd name="T65" fmla="*/ 29 h 419"/>
                <a:gd name="T66" fmla="*/ 118 w 379"/>
                <a:gd name="T67" fmla="*/ 50 h 419"/>
                <a:gd name="T68" fmla="*/ 150 w 379"/>
                <a:gd name="T69" fmla="*/ 174 h 419"/>
                <a:gd name="T70" fmla="*/ 237 w 379"/>
                <a:gd name="T71" fmla="*/ 168 h 419"/>
                <a:gd name="T72" fmla="*/ 315 w 379"/>
                <a:gd name="T73" fmla="*/ 95 h 419"/>
                <a:gd name="T74" fmla="*/ 294 w 379"/>
                <a:gd name="T75" fmla="*/ 214 h 419"/>
                <a:gd name="T76" fmla="*/ 86 w 379"/>
                <a:gd name="T77" fmla="*/ 214 h 419"/>
                <a:gd name="T78" fmla="*/ 65 w 379"/>
                <a:gd name="T79" fmla="*/ 95 h 419"/>
                <a:gd name="T80" fmla="*/ 20 w 379"/>
                <a:gd name="T81" fmla="*/ 206 h 419"/>
                <a:gd name="T82" fmla="*/ 55 w 379"/>
                <a:gd name="T83" fmla="*/ 110 h 419"/>
                <a:gd name="T84" fmla="*/ 21 w 379"/>
                <a:gd name="T85" fmla="*/ 222 h 419"/>
                <a:gd name="T86" fmla="*/ 20 w 379"/>
                <a:gd name="T87" fmla="*/ 20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" h="419">
                  <a:moveTo>
                    <a:pt x="6" y="240"/>
                  </a:moveTo>
                  <a:cubicBezTo>
                    <a:pt x="31" y="248"/>
                    <a:pt x="31" y="248"/>
                    <a:pt x="31" y="248"/>
                  </a:cubicBezTo>
                  <a:cubicBezTo>
                    <a:pt x="32" y="249"/>
                    <a:pt x="34" y="249"/>
                    <a:pt x="35" y="249"/>
                  </a:cubicBezTo>
                  <a:cubicBezTo>
                    <a:pt x="35" y="254"/>
                    <a:pt x="34" y="259"/>
                    <a:pt x="34" y="263"/>
                  </a:cubicBezTo>
                  <a:cubicBezTo>
                    <a:pt x="34" y="349"/>
                    <a:pt x="105" y="419"/>
                    <a:pt x="191" y="419"/>
                  </a:cubicBezTo>
                  <a:cubicBezTo>
                    <a:pt x="277" y="419"/>
                    <a:pt x="347" y="349"/>
                    <a:pt x="347" y="263"/>
                  </a:cubicBezTo>
                  <a:cubicBezTo>
                    <a:pt x="347" y="258"/>
                    <a:pt x="347" y="254"/>
                    <a:pt x="346" y="249"/>
                  </a:cubicBezTo>
                  <a:cubicBezTo>
                    <a:pt x="347" y="249"/>
                    <a:pt x="348" y="248"/>
                    <a:pt x="349" y="248"/>
                  </a:cubicBezTo>
                  <a:cubicBezTo>
                    <a:pt x="374" y="240"/>
                    <a:pt x="374" y="240"/>
                    <a:pt x="374" y="240"/>
                  </a:cubicBezTo>
                  <a:cubicBezTo>
                    <a:pt x="377" y="238"/>
                    <a:pt x="379" y="235"/>
                    <a:pt x="379" y="232"/>
                  </a:cubicBezTo>
                  <a:cubicBezTo>
                    <a:pt x="379" y="229"/>
                    <a:pt x="377" y="226"/>
                    <a:pt x="374" y="225"/>
                  </a:cubicBezTo>
                  <a:cubicBezTo>
                    <a:pt x="375" y="217"/>
                    <a:pt x="375" y="209"/>
                    <a:pt x="376" y="200"/>
                  </a:cubicBezTo>
                  <a:cubicBezTo>
                    <a:pt x="376" y="193"/>
                    <a:pt x="369" y="192"/>
                    <a:pt x="362" y="191"/>
                  </a:cubicBezTo>
                  <a:cubicBezTo>
                    <a:pt x="362" y="191"/>
                    <a:pt x="362" y="191"/>
                    <a:pt x="361" y="191"/>
                  </a:cubicBezTo>
                  <a:cubicBezTo>
                    <a:pt x="359" y="121"/>
                    <a:pt x="323" y="62"/>
                    <a:pt x="265" y="35"/>
                  </a:cubicBezTo>
                  <a:cubicBezTo>
                    <a:pt x="267" y="26"/>
                    <a:pt x="267" y="26"/>
                    <a:pt x="267" y="26"/>
                  </a:cubicBezTo>
                  <a:cubicBezTo>
                    <a:pt x="267" y="23"/>
                    <a:pt x="266" y="19"/>
                    <a:pt x="263" y="18"/>
                  </a:cubicBezTo>
                  <a:cubicBezTo>
                    <a:pt x="240" y="6"/>
                    <a:pt x="216" y="0"/>
                    <a:pt x="190" y="0"/>
                  </a:cubicBezTo>
                  <a:cubicBezTo>
                    <a:pt x="164" y="0"/>
                    <a:pt x="139" y="6"/>
                    <a:pt x="117" y="18"/>
                  </a:cubicBezTo>
                  <a:cubicBezTo>
                    <a:pt x="114" y="19"/>
                    <a:pt x="112" y="23"/>
                    <a:pt x="113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57" y="62"/>
                    <a:pt x="20" y="121"/>
                    <a:pt x="18" y="191"/>
                  </a:cubicBezTo>
                  <a:cubicBezTo>
                    <a:pt x="18" y="191"/>
                    <a:pt x="18" y="191"/>
                    <a:pt x="17" y="191"/>
                  </a:cubicBezTo>
                  <a:cubicBezTo>
                    <a:pt x="11" y="192"/>
                    <a:pt x="4" y="193"/>
                    <a:pt x="4" y="200"/>
                  </a:cubicBezTo>
                  <a:cubicBezTo>
                    <a:pt x="4" y="209"/>
                    <a:pt x="5" y="217"/>
                    <a:pt x="6" y="225"/>
                  </a:cubicBezTo>
                  <a:cubicBezTo>
                    <a:pt x="3" y="226"/>
                    <a:pt x="1" y="229"/>
                    <a:pt x="1" y="232"/>
                  </a:cubicBezTo>
                  <a:cubicBezTo>
                    <a:pt x="0" y="235"/>
                    <a:pt x="3" y="238"/>
                    <a:pt x="6" y="240"/>
                  </a:cubicBezTo>
                  <a:close/>
                  <a:moveTo>
                    <a:pt x="190" y="225"/>
                  </a:moveTo>
                  <a:cubicBezTo>
                    <a:pt x="246" y="225"/>
                    <a:pt x="298" y="228"/>
                    <a:pt x="340" y="235"/>
                  </a:cubicBezTo>
                  <a:cubicBezTo>
                    <a:pt x="338" y="236"/>
                    <a:pt x="336" y="236"/>
                    <a:pt x="335" y="237"/>
                  </a:cubicBezTo>
                  <a:cubicBezTo>
                    <a:pt x="315" y="243"/>
                    <a:pt x="294" y="244"/>
                    <a:pt x="278" y="244"/>
                  </a:cubicBezTo>
                  <a:cubicBezTo>
                    <a:pt x="276" y="244"/>
                    <a:pt x="276" y="244"/>
                    <a:pt x="276" y="244"/>
                  </a:cubicBezTo>
                  <a:cubicBezTo>
                    <a:pt x="257" y="244"/>
                    <a:pt x="239" y="244"/>
                    <a:pt x="220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59" y="243"/>
                    <a:pt x="159" y="243"/>
                    <a:pt x="159" y="243"/>
                  </a:cubicBezTo>
                  <a:cubicBezTo>
                    <a:pt x="141" y="244"/>
                    <a:pt x="122" y="244"/>
                    <a:pt x="104" y="244"/>
                  </a:cubicBezTo>
                  <a:cubicBezTo>
                    <a:pt x="102" y="244"/>
                    <a:pt x="102" y="244"/>
                    <a:pt x="102" y="244"/>
                  </a:cubicBezTo>
                  <a:cubicBezTo>
                    <a:pt x="83" y="244"/>
                    <a:pt x="60" y="243"/>
                    <a:pt x="39" y="235"/>
                  </a:cubicBezTo>
                  <a:cubicBezTo>
                    <a:pt x="81" y="228"/>
                    <a:pt x="134" y="225"/>
                    <a:pt x="190" y="225"/>
                  </a:cubicBezTo>
                  <a:close/>
                  <a:moveTo>
                    <a:pt x="191" y="404"/>
                  </a:moveTo>
                  <a:cubicBezTo>
                    <a:pt x="113" y="404"/>
                    <a:pt x="50" y="341"/>
                    <a:pt x="50" y="263"/>
                  </a:cubicBezTo>
                  <a:cubicBezTo>
                    <a:pt x="50" y="260"/>
                    <a:pt x="50" y="257"/>
                    <a:pt x="50" y="254"/>
                  </a:cubicBezTo>
                  <a:cubicBezTo>
                    <a:pt x="68" y="258"/>
                    <a:pt x="87" y="259"/>
                    <a:pt x="102" y="259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23" y="259"/>
                    <a:pt x="141" y="259"/>
                    <a:pt x="160" y="259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220" y="259"/>
                    <a:pt x="220" y="259"/>
                    <a:pt x="220" y="259"/>
                  </a:cubicBezTo>
                  <a:cubicBezTo>
                    <a:pt x="239" y="259"/>
                    <a:pt x="257" y="259"/>
                    <a:pt x="276" y="259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93" y="259"/>
                    <a:pt x="312" y="258"/>
                    <a:pt x="331" y="254"/>
                  </a:cubicBezTo>
                  <a:cubicBezTo>
                    <a:pt x="332" y="257"/>
                    <a:pt x="332" y="260"/>
                    <a:pt x="332" y="263"/>
                  </a:cubicBezTo>
                  <a:cubicBezTo>
                    <a:pt x="332" y="341"/>
                    <a:pt x="268" y="404"/>
                    <a:pt x="191" y="404"/>
                  </a:cubicBezTo>
                  <a:close/>
                  <a:moveTo>
                    <a:pt x="359" y="206"/>
                  </a:moveTo>
                  <a:cubicBezTo>
                    <a:pt x="360" y="206"/>
                    <a:pt x="360" y="206"/>
                    <a:pt x="360" y="206"/>
                  </a:cubicBezTo>
                  <a:cubicBezTo>
                    <a:pt x="360" y="212"/>
                    <a:pt x="359" y="217"/>
                    <a:pt x="359" y="223"/>
                  </a:cubicBezTo>
                  <a:cubicBezTo>
                    <a:pt x="356" y="222"/>
                    <a:pt x="353" y="222"/>
                    <a:pt x="351" y="222"/>
                  </a:cubicBezTo>
                  <a:cubicBezTo>
                    <a:pt x="338" y="219"/>
                    <a:pt x="324" y="217"/>
                    <a:pt x="309" y="216"/>
                  </a:cubicBezTo>
                  <a:cubicBezTo>
                    <a:pt x="309" y="174"/>
                    <a:pt x="315" y="136"/>
                    <a:pt x="325" y="111"/>
                  </a:cubicBezTo>
                  <a:cubicBezTo>
                    <a:pt x="339" y="135"/>
                    <a:pt x="346" y="165"/>
                    <a:pt x="346" y="196"/>
                  </a:cubicBezTo>
                  <a:cubicBezTo>
                    <a:pt x="346" y="203"/>
                    <a:pt x="353" y="204"/>
                    <a:pt x="359" y="206"/>
                  </a:cubicBezTo>
                  <a:close/>
                  <a:moveTo>
                    <a:pt x="190" y="16"/>
                  </a:moveTo>
                  <a:cubicBezTo>
                    <a:pt x="211" y="16"/>
                    <a:pt x="232" y="20"/>
                    <a:pt x="251" y="29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48" y="20"/>
                    <a:pt x="168" y="16"/>
                    <a:pt x="190" y="16"/>
                  </a:cubicBezTo>
                  <a:close/>
                  <a:moveTo>
                    <a:pt x="118" y="50"/>
                  </a:moveTo>
                  <a:cubicBezTo>
                    <a:pt x="143" y="168"/>
                    <a:pt x="143" y="168"/>
                    <a:pt x="143" y="168"/>
                  </a:cubicBezTo>
                  <a:cubicBezTo>
                    <a:pt x="143" y="171"/>
                    <a:pt x="146" y="174"/>
                    <a:pt x="150" y="174"/>
                  </a:cubicBezTo>
                  <a:cubicBezTo>
                    <a:pt x="230" y="174"/>
                    <a:pt x="230" y="174"/>
                    <a:pt x="230" y="174"/>
                  </a:cubicBezTo>
                  <a:cubicBezTo>
                    <a:pt x="233" y="174"/>
                    <a:pt x="236" y="171"/>
                    <a:pt x="237" y="168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83" y="61"/>
                    <a:pt x="301" y="76"/>
                    <a:pt x="315" y="95"/>
                  </a:cubicBezTo>
                  <a:cubicBezTo>
                    <a:pt x="315" y="95"/>
                    <a:pt x="314" y="96"/>
                    <a:pt x="314" y="96"/>
                  </a:cubicBezTo>
                  <a:cubicBezTo>
                    <a:pt x="302" y="123"/>
                    <a:pt x="294" y="165"/>
                    <a:pt x="294" y="214"/>
                  </a:cubicBezTo>
                  <a:cubicBezTo>
                    <a:pt x="262" y="211"/>
                    <a:pt x="227" y="210"/>
                    <a:pt x="190" y="210"/>
                  </a:cubicBezTo>
                  <a:cubicBezTo>
                    <a:pt x="153" y="210"/>
                    <a:pt x="118" y="211"/>
                    <a:pt x="86" y="214"/>
                  </a:cubicBezTo>
                  <a:cubicBezTo>
                    <a:pt x="85" y="165"/>
                    <a:pt x="78" y="123"/>
                    <a:pt x="65" y="96"/>
                  </a:cubicBezTo>
                  <a:cubicBezTo>
                    <a:pt x="65" y="96"/>
                    <a:pt x="65" y="95"/>
                    <a:pt x="65" y="95"/>
                  </a:cubicBezTo>
                  <a:cubicBezTo>
                    <a:pt x="78" y="76"/>
                    <a:pt x="96" y="61"/>
                    <a:pt x="118" y="50"/>
                  </a:cubicBezTo>
                  <a:close/>
                  <a:moveTo>
                    <a:pt x="20" y="206"/>
                  </a:moveTo>
                  <a:cubicBezTo>
                    <a:pt x="27" y="204"/>
                    <a:pt x="33" y="203"/>
                    <a:pt x="33" y="196"/>
                  </a:cubicBezTo>
                  <a:cubicBezTo>
                    <a:pt x="33" y="164"/>
                    <a:pt x="41" y="135"/>
                    <a:pt x="55" y="110"/>
                  </a:cubicBezTo>
                  <a:cubicBezTo>
                    <a:pt x="64" y="135"/>
                    <a:pt x="70" y="173"/>
                    <a:pt x="71" y="215"/>
                  </a:cubicBezTo>
                  <a:cubicBezTo>
                    <a:pt x="53" y="217"/>
                    <a:pt x="36" y="219"/>
                    <a:pt x="21" y="222"/>
                  </a:cubicBezTo>
                  <a:cubicBezTo>
                    <a:pt x="20" y="217"/>
                    <a:pt x="20" y="211"/>
                    <a:pt x="20" y="206"/>
                  </a:cubicBezTo>
                  <a:cubicBezTo>
                    <a:pt x="20" y="206"/>
                    <a:pt x="20" y="206"/>
                    <a:pt x="20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2834356" y="1962199"/>
            <a:ext cx="108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>
                <a:solidFill>
                  <a:prstClr val="black"/>
                </a:solidFill>
              </a:rPr>
              <a:t>Alarms </a:t>
            </a:r>
            <a:r>
              <a:rPr lang="sv-SE" sz="1000" dirty="0">
                <a:solidFill>
                  <a:prstClr val="black"/>
                </a:solidFill>
              </a:rPr>
              <a:t>and </a:t>
            </a:r>
            <a:r>
              <a:rPr lang="sv-SE" sz="1000" dirty="0" err="1">
                <a:solidFill>
                  <a:prstClr val="black"/>
                </a:solidFill>
              </a:rPr>
              <a:t>assembly</a:t>
            </a:r>
            <a:r>
              <a:rPr lang="sv-SE" sz="1000" dirty="0">
                <a:solidFill>
                  <a:prstClr val="black"/>
                </a:solidFill>
              </a:rPr>
              <a:t> </a:t>
            </a:r>
            <a:r>
              <a:rPr lang="sv-SE" sz="1000" dirty="0" err="1">
                <a:solidFill>
                  <a:prstClr val="black"/>
                </a:solidFill>
              </a:rPr>
              <a:t>point</a:t>
            </a:r>
            <a:endParaRPr lang="sv-SE" sz="1000" dirty="0">
              <a:solidFill>
                <a:prstClr val="black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57048" y="196369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>
                <a:solidFill>
                  <a:prstClr val="black"/>
                </a:solidFill>
              </a:rPr>
              <a:t>Emergency</a:t>
            </a:r>
            <a:r>
              <a:rPr lang="sv-SE" sz="1000" dirty="0">
                <a:solidFill>
                  <a:prstClr val="black"/>
                </a:solidFill>
              </a:rPr>
              <a:t> exit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1763688" y="38161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>
                <a:solidFill>
                  <a:prstClr val="black"/>
                </a:solidFill>
              </a:rPr>
              <a:t>Emergency</a:t>
            </a:r>
            <a:r>
              <a:rPr lang="sv-SE" sz="1000" dirty="0">
                <a:solidFill>
                  <a:prstClr val="black"/>
                </a:solidFill>
              </a:rPr>
              <a:t> </a:t>
            </a:r>
            <a:r>
              <a:rPr lang="sv-SE" sz="1000" dirty="0" err="1">
                <a:solidFill>
                  <a:prstClr val="black"/>
                </a:solidFill>
              </a:rPr>
              <a:t>number</a:t>
            </a:r>
            <a:endParaRPr lang="sv-SE" sz="1000" dirty="0">
              <a:solidFill>
                <a:prstClr val="black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2843808" y="364326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>
                <a:solidFill>
                  <a:prstClr val="black"/>
                </a:solidFill>
              </a:rPr>
              <a:t>Fire</a:t>
            </a:r>
            <a:r>
              <a:rPr lang="sv-SE" sz="1000" dirty="0">
                <a:solidFill>
                  <a:prstClr val="black"/>
                </a:solidFill>
              </a:rPr>
              <a:t> </a:t>
            </a:r>
            <a:r>
              <a:rPr lang="sv-SE" sz="1000" dirty="0" err="1">
                <a:solidFill>
                  <a:prstClr val="black"/>
                </a:solidFill>
              </a:rPr>
              <a:t>extinguisher</a:t>
            </a:r>
            <a:endParaRPr lang="sv-SE" sz="1000" dirty="0">
              <a:solidFill>
                <a:prstClr val="black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610139" y="364812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>
                <a:solidFill>
                  <a:prstClr val="black"/>
                </a:solidFill>
              </a:rPr>
              <a:t>Defibrillator and </a:t>
            </a:r>
            <a:r>
              <a:rPr lang="sv-SE" sz="1000" dirty="0" err="1">
                <a:solidFill>
                  <a:prstClr val="black"/>
                </a:solidFill>
              </a:rPr>
              <a:t>first</a:t>
            </a:r>
            <a:r>
              <a:rPr lang="sv-SE" sz="1000" dirty="0">
                <a:solidFill>
                  <a:prstClr val="black"/>
                </a:solidFill>
              </a:rPr>
              <a:t> </a:t>
            </a:r>
            <a:r>
              <a:rPr lang="sv-SE" sz="1000" dirty="0" err="1">
                <a:solidFill>
                  <a:prstClr val="black"/>
                </a:solidFill>
              </a:rPr>
              <a:t>aid</a:t>
            </a:r>
            <a:r>
              <a:rPr lang="sv-SE" sz="1000" dirty="0">
                <a:solidFill>
                  <a:prstClr val="black"/>
                </a:solidFill>
              </a:rPr>
              <a:t> kit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1709682" y="1669397"/>
            <a:ext cx="1202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>
                <a:solidFill>
                  <a:prstClr val="black"/>
                </a:solidFill>
              </a:rPr>
              <a:t>Personal </a:t>
            </a:r>
            <a:r>
              <a:rPr lang="sv-SE" sz="1000" dirty="0" err="1">
                <a:solidFill>
                  <a:prstClr val="black"/>
                </a:solidFill>
              </a:rPr>
              <a:t>protective</a:t>
            </a:r>
            <a:r>
              <a:rPr lang="sv-SE" sz="1000" dirty="0">
                <a:solidFill>
                  <a:prstClr val="black"/>
                </a:solidFill>
              </a:rPr>
              <a:t> </a:t>
            </a:r>
            <a:r>
              <a:rPr lang="sv-SE" sz="1000" dirty="0" err="1">
                <a:solidFill>
                  <a:prstClr val="black"/>
                </a:solidFill>
              </a:rPr>
              <a:t>equipment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>
            <a:extLst>
              <a:ext uri="{FF2B5EF4-FFF2-40B4-BE49-F238E27FC236}">
                <a16:creationId xmlns:a16="http://schemas.microsoft.com/office/drawing/2014/main" id="{EBBFBF68-245B-4FEC-AC71-D41C5630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830618"/>
            <a:ext cx="8244000" cy="372979"/>
          </a:xfrm>
        </p:spPr>
        <p:txBody>
          <a:bodyPr/>
          <a:lstStyle/>
          <a:p>
            <a:r>
              <a:rPr lang="en-GB" dirty="0"/>
              <a:t>BillerudKorsnäs in short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D5B6A9-2C1D-4CFE-95CB-9C96F28CF2A4}"/>
              </a:ext>
            </a:extLst>
          </p:cNvPr>
          <p:cNvGrpSpPr/>
          <p:nvPr/>
        </p:nvGrpSpPr>
        <p:grpSpPr>
          <a:xfrm>
            <a:off x="2040691" y="1639046"/>
            <a:ext cx="2231719" cy="1076720"/>
            <a:chOff x="761724" y="2715053"/>
            <a:chExt cx="2231719" cy="1076720"/>
          </a:xfrm>
        </p:grpSpPr>
        <p:sp>
          <p:nvSpPr>
            <p:cNvPr id="17" name="Rubrik 1">
              <a:extLst>
                <a:ext uri="{FF2B5EF4-FFF2-40B4-BE49-F238E27FC236}">
                  <a16:creationId xmlns:a16="http://schemas.microsoft.com/office/drawing/2014/main" id="{D7360C7B-42F7-47B6-9498-880FC2C9D7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1724" y="2715053"/>
              <a:ext cx="223171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2"/>
                  </a:solidFill>
                  <a:latin typeface="+mj-lt"/>
                  <a:ea typeface="ヒラギノ角ゴ Pro W3" charset="0"/>
                  <a:cs typeface="ＭＳ Ｐゴシック" charset="-128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sv-SE" sz="1000" b="1" dirty="0"/>
                <a:t>EBIDTA approx.</a:t>
              </a:r>
              <a:br>
                <a:rPr lang="sv-SE" sz="1000" b="1" dirty="0"/>
              </a:br>
              <a:r>
                <a:rPr lang="sv-SE" sz="1000" b="1" dirty="0"/>
                <a:t>(2020)</a:t>
              </a:r>
              <a:endParaRPr lang="sv-SE" sz="1000" dirty="0"/>
            </a:p>
          </p:txBody>
        </p:sp>
        <p:sp>
          <p:nvSpPr>
            <p:cNvPr id="19" name="Rubrik 1">
              <a:extLst>
                <a:ext uri="{FF2B5EF4-FFF2-40B4-BE49-F238E27FC236}">
                  <a16:creationId xmlns:a16="http://schemas.microsoft.com/office/drawing/2014/main" id="{A50A933F-D7AA-44EB-8BDD-066B91BD04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00328" y="3035936"/>
              <a:ext cx="985253" cy="5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2"/>
                  </a:solidFill>
                  <a:latin typeface="+mj-lt"/>
                  <a:ea typeface="ヒラギノ角ゴ Pro W3" charset="0"/>
                  <a:cs typeface="ＭＳ Ｐゴシック" charset="-128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4000" b="1" dirty="0">
                  <a:solidFill>
                    <a:srgbClr val="50B030"/>
                  </a:solidFill>
                </a:rPr>
                <a:t>2,7</a:t>
              </a:r>
              <a:endParaRPr lang="de-DE" sz="4000" dirty="0">
                <a:solidFill>
                  <a:srgbClr val="50B030"/>
                </a:solidFill>
              </a:endParaRPr>
            </a:p>
          </p:txBody>
        </p:sp>
        <p:sp>
          <p:nvSpPr>
            <p:cNvPr id="20" name="Rubrik 1">
              <a:extLst>
                <a:ext uri="{FF2B5EF4-FFF2-40B4-BE49-F238E27FC236}">
                  <a16:creationId xmlns:a16="http://schemas.microsoft.com/office/drawing/2014/main" id="{74AC24AB-FDDC-4E65-B154-380CDABBED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6281" y="3543528"/>
              <a:ext cx="1113345" cy="24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2"/>
                  </a:solidFill>
                  <a:latin typeface="+mj-lt"/>
                  <a:ea typeface="ヒラギノ角ゴ Pro W3" charset="0"/>
                  <a:cs typeface="ＭＳ Ｐゴシック" charset="-128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sv-SE" sz="1000" b="1" dirty="0"/>
                <a:t>Billion SEK</a:t>
              </a:r>
              <a:endParaRPr lang="sv-SE" sz="1000" dirty="0"/>
            </a:p>
          </p:txBody>
        </p:sp>
      </p:grpSp>
      <p:cxnSp>
        <p:nvCxnSpPr>
          <p:cNvPr id="22" name="Rak 20">
            <a:extLst>
              <a:ext uri="{FF2B5EF4-FFF2-40B4-BE49-F238E27FC236}">
                <a16:creationId xmlns:a16="http://schemas.microsoft.com/office/drawing/2014/main" id="{B1CD1093-1183-4E57-93DB-10D89E7CB2A7}"/>
              </a:ext>
            </a:extLst>
          </p:cNvPr>
          <p:cNvCxnSpPr>
            <a:cxnSpLocks/>
          </p:cNvCxnSpPr>
          <p:nvPr/>
        </p:nvCxnSpPr>
        <p:spPr>
          <a:xfrm>
            <a:off x="2123728" y="1575965"/>
            <a:ext cx="0" cy="3271287"/>
          </a:xfrm>
          <a:prstGeom prst="line">
            <a:avLst/>
          </a:prstGeom>
          <a:ln w="28575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ubrik 1">
            <a:extLst>
              <a:ext uri="{FF2B5EF4-FFF2-40B4-BE49-F238E27FC236}">
                <a16:creationId xmlns:a16="http://schemas.microsoft.com/office/drawing/2014/main" id="{9BCD73CE-FF52-4C45-9CA9-AA0DD25D8DE2}"/>
              </a:ext>
            </a:extLst>
          </p:cNvPr>
          <p:cNvSpPr txBox="1">
            <a:spLocks/>
          </p:cNvSpPr>
          <p:nvPr/>
        </p:nvSpPr>
        <p:spPr bwMode="auto">
          <a:xfrm>
            <a:off x="4512134" y="2312618"/>
            <a:ext cx="1493413" cy="113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6000" b="1" dirty="0">
                <a:solidFill>
                  <a:srgbClr val="50B030"/>
                </a:solidFill>
              </a:rPr>
              <a:t>8</a:t>
            </a:r>
            <a:br>
              <a:rPr lang="de-DE" sz="6000" b="1" dirty="0">
                <a:solidFill>
                  <a:srgbClr val="50B030"/>
                </a:solidFill>
              </a:rPr>
            </a:br>
            <a:r>
              <a:rPr lang="sv-SE" sz="1000" b="1" dirty="0"/>
              <a:t>Production units  </a:t>
            </a:r>
            <a:br>
              <a:rPr lang="sv-SE" sz="1000" b="1" dirty="0"/>
            </a:br>
            <a:endParaRPr lang="sv-SE" sz="1000" dirty="0"/>
          </a:p>
        </p:txBody>
      </p:sp>
      <p:sp>
        <p:nvSpPr>
          <p:cNvPr id="25" name="Rubrik 1">
            <a:extLst>
              <a:ext uri="{FF2B5EF4-FFF2-40B4-BE49-F238E27FC236}">
                <a16:creationId xmlns:a16="http://schemas.microsoft.com/office/drawing/2014/main" id="{EDF1493C-5AD0-4694-B1B6-1D1079A8F3A6}"/>
              </a:ext>
            </a:extLst>
          </p:cNvPr>
          <p:cNvSpPr txBox="1">
            <a:spLocks/>
          </p:cNvSpPr>
          <p:nvPr/>
        </p:nvSpPr>
        <p:spPr bwMode="auto">
          <a:xfrm>
            <a:off x="4699403" y="3374745"/>
            <a:ext cx="1113345" cy="15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sv-SE" sz="1000" dirty="0"/>
              <a:t>Beetham </a:t>
            </a:r>
          </a:p>
          <a:p>
            <a:pPr algn="ctr">
              <a:lnSpc>
                <a:spcPct val="120000"/>
              </a:lnSpc>
            </a:pPr>
            <a:r>
              <a:rPr lang="sv-SE" sz="1000" dirty="0"/>
              <a:t>Frövi</a:t>
            </a:r>
            <a:br>
              <a:rPr lang="sv-SE" sz="1000" dirty="0"/>
            </a:br>
            <a:r>
              <a:rPr lang="sv-SE" sz="1000" dirty="0"/>
              <a:t>Rockhammar</a:t>
            </a:r>
          </a:p>
          <a:p>
            <a:pPr algn="ctr">
              <a:lnSpc>
                <a:spcPct val="120000"/>
              </a:lnSpc>
            </a:pPr>
            <a:r>
              <a:rPr lang="sv-SE" sz="1000" dirty="0" err="1"/>
              <a:t>Gruvön</a:t>
            </a:r>
            <a:endParaRPr lang="sv-SE" sz="1000" dirty="0"/>
          </a:p>
          <a:p>
            <a:pPr algn="ctr">
              <a:lnSpc>
                <a:spcPct val="120000"/>
              </a:lnSpc>
            </a:pPr>
            <a:r>
              <a:rPr lang="sv-SE" sz="1000" dirty="0"/>
              <a:t>Gävle</a:t>
            </a:r>
          </a:p>
          <a:p>
            <a:pPr algn="ctr">
              <a:lnSpc>
                <a:spcPct val="120000"/>
              </a:lnSpc>
            </a:pPr>
            <a:r>
              <a:rPr lang="sv-SE" sz="1000" dirty="0"/>
              <a:t>Karlsborg</a:t>
            </a:r>
          </a:p>
          <a:p>
            <a:pPr algn="ctr">
              <a:lnSpc>
                <a:spcPct val="120000"/>
              </a:lnSpc>
            </a:pPr>
            <a:r>
              <a:rPr lang="sv-SE" sz="1000" dirty="0"/>
              <a:t>Pietarsaari</a:t>
            </a:r>
          </a:p>
          <a:p>
            <a:pPr algn="ctr">
              <a:lnSpc>
                <a:spcPct val="120000"/>
              </a:lnSpc>
            </a:pPr>
            <a:r>
              <a:rPr lang="sv-SE" sz="1000" dirty="0"/>
              <a:t>Skärblacka</a:t>
            </a:r>
          </a:p>
        </p:txBody>
      </p:sp>
      <p:cxnSp>
        <p:nvCxnSpPr>
          <p:cNvPr id="26" name="Rak 27">
            <a:extLst>
              <a:ext uri="{FF2B5EF4-FFF2-40B4-BE49-F238E27FC236}">
                <a16:creationId xmlns:a16="http://schemas.microsoft.com/office/drawing/2014/main" id="{AEDABAF1-2616-4D87-9A4B-E1C6EBF1399B}"/>
              </a:ext>
            </a:extLst>
          </p:cNvPr>
          <p:cNvCxnSpPr>
            <a:cxnSpLocks/>
          </p:cNvCxnSpPr>
          <p:nvPr/>
        </p:nvCxnSpPr>
        <p:spPr>
          <a:xfrm>
            <a:off x="6300192" y="1572382"/>
            <a:ext cx="0" cy="3251393"/>
          </a:xfrm>
          <a:prstGeom prst="line">
            <a:avLst/>
          </a:prstGeom>
          <a:ln w="28575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ubrik 1">
            <a:extLst>
              <a:ext uri="{FF2B5EF4-FFF2-40B4-BE49-F238E27FC236}">
                <a16:creationId xmlns:a16="http://schemas.microsoft.com/office/drawing/2014/main" id="{2AB113BD-9177-4B9B-87FC-6DF5C5AB772B}"/>
              </a:ext>
            </a:extLst>
          </p:cNvPr>
          <p:cNvSpPr txBox="1">
            <a:spLocks/>
          </p:cNvSpPr>
          <p:nvPr/>
        </p:nvSpPr>
        <p:spPr bwMode="auto">
          <a:xfrm>
            <a:off x="6660760" y="1473213"/>
            <a:ext cx="1766976" cy="2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sv-SE" sz="1200" dirty="0"/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C6058AA2-7DAC-42FC-A627-59E6BC18CE65}"/>
              </a:ext>
            </a:extLst>
          </p:cNvPr>
          <p:cNvSpPr txBox="1">
            <a:spLocks/>
          </p:cNvSpPr>
          <p:nvPr/>
        </p:nvSpPr>
        <p:spPr bwMode="auto">
          <a:xfrm>
            <a:off x="7039664" y="1707654"/>
            <a:ext cx="1113345" cy="10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3000" b="1" dirty="0">
                <a:solidFill>
                  <a:srgbClr val="50B030"/>
                </a:solidFill>
                <a:cs typeface="ＭＳ Ｐゴシック" charset="0"/>
              </a:rPr>
              <a:t>57</a:t>
            </a:r>
            <a:r>
              <a:rPr lang="de-DE" sz="3000" b="1" dirty="0">
                <a:solidFill>
                  <a:srgbClr val="50B030"/>
                </a:solidFill>
                <a:latin typeface="Arial" charset="0"/>
                <a:cs typeface="ＭＳ Ｐゴシック" charset="0"/>
              </a:rPr>
              <a:t>%</a:t>
            </a:r>
            <a:br>
              <a:rPr lang="sv-SE" sz="1000" b="1" dirty="0"/>
            </a:br>
            <a:r>
              <a:rPr lang="sv-SE" sz="1000" b="1" dirty="0"/>
              <a:t>Product area Board</a:t>
            </a:r>
            <a:endParaRPr lang="sv-SE" sz="1000" dirty="0"/>
          </a:p>
          <a:p>
            <a:pPr algn="ctr"/>
            <a:r>
              <a:rPr lang="sv-SE" sz="1000" dirty="0" err="1"/>
              <a:t>Share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</a:t>
            </a:r>
            <a:r>
              <a:rPr lang="sv-SE" sz="1000" dirty="0" err="1"/>
              <a:t>net</a:t>
            </a:r>
            <a:r>
              <a:rPr lang="sv-SE" sz="1000" dirty="0"/>
              <a:t> </a:t>
            </a:r>
            <a:r>
              <a:rPr lang="sv-SE" sz="1000" dirty="0" err="1"/>
              <a:t>sales</a:t>
            </a:r>
            <a:r>
              <a:rPr lang="sv-SE" sz="1000" b="1" dirty="0"/>
              <a:t> </a:t>
            </a:r>
            <a:endParaRPr lang="sv-SE" sz="1000" dirty="0"/>
          </a:p>
        </p:txBody>
      </p:sp>
      <p:sp>
        <p:nvSpPr>
          <p:cNvPr id="31" name="Rubrik 1">
            <a:extLst>
              <a:ext uri="{FF2B5EF4-FFF2-40B4-BE49-F238E27FC236}">
                <a16:creationId xmlns:a16="http://schemas.microsoft.com/office/drawing/2014/main" id="{66412ED7-C042-4F78-A5CD-2B3969E60C4F}"/>
              </a:ext>
            </a:extLst>
          </p:cNvPr>
          <p:cNvSpPr txBox="1">
            <a:spLocks/>
          </p:cNvSpPr>
          <p:nvPr/>
        </p:nvSpPr>
        <p:spPr bwMode="auto">
          <a:xfrm>
            <a:off x="7039664" y="2848272"/>
            <a:ext cx="1113345" cy="8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3000" b="1" dirty="0">
                <a:solidFill>
                  <a:srgbClr val="50B030"/>
                </a:solidFill>
                <a:cs typeface="ＭＳ Ｐゴシック" charset="0"/>
              </a:rPr>
              <a:t>32</a:t>
            </a:r>
            <a:r>
              <a:rPr lang="de-DE" sz="3000" b="1" dirty="0">
                <a:solidFill>
                  <a:srgbClr val="50B030"/>
                </a:solidFill>
                <a:latin typeface="Arial" charset="0"/>
                <a:cs typeface="ＭＳ Ｐゴシック" charset="0"/>
              </a:rPr>
              <a:t>%</a:t>
            </a:r>
            <a:br>
              <a:rPr lang="sv-SE" sz="1000" b="1" dirty="0"/>
            </a:br>
            <a:r>
              <a:rPr lang="sv-SE" sz="1000" b="1" dirty="0"/>
              <a:t>Product Area Paper </a:t>
            </a:r>
            <a:endParaRPr lang="sv-SE" sz="1000" dirty="0"/>
          </a:p>
          <a:p>
            <a:pPr algn="ctr"/>
            <a:r>
              <a:rPr lang="sv-SE" sz="1000" dirty="0" err="1"/>
              <a:t>Share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</a:t>
            </a:r>
            <a:r>
              <a:rPr lang="sv-SE" sz="1000" dirty="0" err="1"/>
              <a:t>net</a:t>
            </a:r>
            <a:r>
              <a:rPr lang="sv-SE" sz="1000" dirty="0"/>
              <a:t> </a:t>
            </a:r>
            <a:r>
              <a:rPr lang="sv-SE" sz="1000" dirty="0" err="1"/>
              <a:t>sales</a:t>
            </a:r>
            <a:endParaRPr lang="sv-SE" sz="1000" dirty="0"/>
          </a:p>
        </p:txBody>
      </p:sp>
      <p:sp>
        <p:nvSpPr>
          <p:cNvPr id="33" name="Rubrik 1">
            <a:extLst>
              <a:ext uri="{FF2B5EF4-FFF2-40B4-BE49-F238E27FC236}">
                <a16:creationId xmlns:a16="http://schemas.microsoft.com/office/drawing/2014/main" id="{86AAEB4E-F1A9-458C-B758-D4BB1EC377F5}"/>
              </a:ext>
            </a:extLst>
          </p:cNvPr>
          <p:cNvSpPr txBox="1">
            <a:spLocks/>
          </p:cNvSpPr>
          <p:nvPr/>
        </p:nvSpPr>
        <p:spPr bwMode="auto">
          <a:xfrm>
            <a:off x="7048772" y="3999436"/>
            <a:ext cx="1113345" cy="10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3000" b="1" dirty="0">
                <a:solidFill>
                  <a:srgbClr val="50B030"/>
                </a:solidFill>
              </a:rPr>
              <a:t>11%</a:t>
            </a:r>
            <a:br>
              <a:rPr lang="sv-SE" sz="1000" b="1" dirty="0"/>
            </a:br>
            <a:r>
              <a:rPr lang="sv-SE" sz="1000" b="1" dirty="0"/>
              <a:t>Solutions and </a:t>
            </a:r>
            <a:r>
              <a:rPr lang="sv-SE" sz="1000" b="1" dirty="0" err="1"/>
              <a:t>other</a:t>
            </a:r>
            <a:endParaRPr lang="sv-SE" sz="1000" dirty="0"/>
          </a:p>
          <a:p>
            <a:pPr algn="ctr"/>
            <a:r>
              <a:rPr lang="sv-SE" sz="1000" dirty="0" err="1"/>
              <a:t>Share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</a:t>
            </a:r>
            <a:r>
              <a:rPr lang="sv-SE" sz="1000" dirty="0" err="1"/>
              <a:t>net</a:t>
            </a:r>
            <a:r>
              <a:rPr lang="sv-SE" sz="1000" dirty="0"/>
              <a:t> </a:t>
            </a:r>
            <a:r>
              <a:rPr lang="sv-SE" sz="1000" dirty="0" err="1"/>
              <a:t>sales</a:t>
            </a:r>
            <a:endParaRPr lang="sv-SE" sz="100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BF33107A-09C8-45C2-A00D-ADA753FF4641}"/>
              </a:ext>
            </a:extLst>
          </p:cNvPr>
          <p:cNvSpPr txBox="1">
            <a:spLocks/>
          </p:cNvSpPr>
          <p:nvPr/>
        </p:nvSpPr>
        <p:spPr bwMode="auto">
          <a:xfrm>
            <a:off x="2396788" y="4151228"/>
            <a:ext cx="1451280" cy="7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4000" b="1" dirty="0">
                <a:solidFill>
                  <a:srgbClr val="50B030"/>
                </a:solidFill>
              </a:rPr>
              <a:t>4 400</a:t>
            </a:r>
            <a:endParaRPr lang="sv-SE" sz="4000" b="1" dirty="0">
              <a:solidFill>
                <a:srgbClr val="50B030"/>
              </a:solidFill>
            </a:endParaRPr>
          </a:p>
          <a:p>
            <a:pPr algn="ctr"/>
            <a:r>
              <a:rPr lang="sv-SE" sz="1000" b="1" dirty="0"/>
              <a:t>Number of employees</a:t>
            </a:r>
            <a:endParaRPr lang="sv-SE" sz="1000" dirty="0"/>
          </a:p>
        </p:txBody>
      </p:sp>
      <p:sp>
        <p:nvSpPr>
          <p:cNvPr id="36" name="textruta 5">
            <a:extLst>
              <a:ext uri="{FF2B5EF4-FFF2-40B4-BE49-F238E27FC236}">
                <a16:creationId xmlns:a16="http://schemas.microsoft.com/office/drawing/2014/main" id="{6C689BA3-B2AC-4FA6-A063-5AC7710ABB2F}"/>
              </a:ext>
            </a:extLst>
          </p:cNvPr>
          <p:cNvSpPr txBox="1"/>
          <p:nvPr/>
        </p:nvSpPr>
        <p:spPr>
          <a:xfrm>
            <a:off x="4007543" y="4847252"/>
            <a:ext cx="3996007" cy="19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800"/>
              </a:lnSpc>
              <a:defRPr/>
            </a:pPr>
            <a:r>
              <a:rPr lang="en-GB" sz="800" dirty="0">
                <a:solidFill>
                  <a:srgbClr val="4D4D4D"/>
                </a:solidFill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28" name="Rak 27">
            <a:extLst>
              <a:ext uri="{FF2B5EF4-FFF2-40B4-BE49-F238E27FC236}">
                <a16:creationId xmlns:a16="http://schemas.microsoft.com/office/drawing/2014/main" id="{4E8315B9-0681-439C-B6A4-EE47E5A66A7B}"/>
              </a:ext>
            </a:extLst>
          </p:cNvPr>
          <p:cNvCxnSpPr>
            <a:cxnSpLocks/>
          </p:cNvCxnSpPr>
          <p:nvPr/>
        </p:nvCxnSpPr>
        <p:spPr>
          <a:xfrm>
            <a:off x="4211960" y="1603704"/>
            <a:ext cx="0" cy="3271287"/>
          </a:xfrm>
          <a:prstGeom prst="line">
            <a:avLst/>
          </a:prstGeom>
          <a:ln w="28575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32FFFF4E-7D73-4917-A705-F9FBA6FFD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852" y="1586741"/>
            <a:ext cx="640449" cy="6404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61C0E9E-DE7E-4297-8443-AAB915413B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726" y="3253131"/>
            <a:ext cx="679170" cy="74708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12136BC-89E1-4D97-AA84-7A46EB50D0B2}"/>
              </a:ext>
            </a:extLst>
          </p:cNvPr>
          <p:cNvGrpSpPr/>
          <p:nvPr/>
        </p:nvGrpSpPr>
        <p:grpSpPr>
          <a:xfrm>
            <a:off x="566779" y="1658721"/>
            <a:ext cx="1113345" cy="1040333"/>
            <a:chOff x="1370252" y="1498919"/>
            <a:chExt cx="1113345" cy="1040333"/>
          </a:xfrm>
        </p:grpSpPr>
        <p:sp>
          <p:nvSpPr>
            <p:cNvPr id="11" name="Rubrik 1">
              <a:extLst>
                <a:ext uri="{FF2B5EF4-FFF2-40B4-BE49-F238E27FC236}">
                  <a16:creationId xmlns:a16="http://schemas.microsoft.com/office/drawing/2014/main" id="{CD8258DB-217C-48F2-9B58-E25FB36CD16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0252" y="1498919"/>
              <a:ext cx="1113345" cy="24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2"/>
                  </a:solidFill>
                  <a:latin typeface="+mj-lt"/>
                  <a:ea typeface="ヒラギノ角ゴ Pro W3" charset="0"/>
                  <a:cs typeface="ＭＳ Ｐゴシック" charset="-128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sv-SE" sz="1000" b="1" dirty="0"/>
                <a:t>Net </a:t>
              </a:r>
              <a:r>
                <a:rPr lang="sv-SE" sz="1000" b="1" dirty="0" err="1"/>
                <a:t>sales</a:t>
              </a:r>
              <a:r>
                <a:rPr lang="sv-SE" sz="1000" b="1" dirty="0"/>
                <a:t> approx.</a:t>
              </a:r>
            </a:p>
            <a:p>
              <a:pPr algn="ctr"/>
              <a:r>
                <a:rPr lang="sv-SE" sz="1000" b="1" dirty="0"/>
                <a:t>(2020) </a:t>
              </a:r>
              <a:endParaRPr lang="sv-SE" sz="1000" dirty="0"/>
            </a:p>
          </p:txBody>
        </p:sp>
        <p:sp>
          <p:nvSpPr>
            <p:cNvPr id="13" name="Rubrik 1">
              <a:extLst>
                <a:ext uri="{FF2B5EF4-FFF2-40B4-BE49-F238E27FC236}">
                  <a16:creationId xmlns:a16="http://schemas.microsoft.com/office/drawing/2014/main" id="{7A31671D-A47B-4327-BB0A-F6F5C85FB1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0252" y="1759769"/>
              <a:ext cx="1113345" cy="76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2"/>
                  </a:solidFill>
                  <a:latin typeface="+mj-lt"/>
                  <a:ea typeface="ヒラギノ角ゴ Pro W3" charset="0"/>
                  <a:cs typeface="ＭＳ Ｐゴシック" charset="-128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4000" b="1" dirty="0">
                  <a:solidFill>
                    <a:srgbClr val="50B030"/>
                  </a:solidFill>
                </a:rPr>
                <a:t>23,9</a:t>
              </a:r>
              <a:endParaRPr lang="de-DE" sz="4000" dirty="0"/>
            </a:p>
          </p:txBody>
        </p:sp>
        <p:sp>
          <p:nvSpPr>
            <p:cNvPr id="53" name="Rubrik 1">
              <a:extLst>
                <a:ext uri="{FF2B5EF4-FFF2-40B4-BE49-F238E27FC236}">
                  <a16:creationId xmlns:a16="http://schemas.microsoft.com/office/drawing/2014/main" id="{29261D01-4C06-4E3B-8831-650DBF5E34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0252" y="2291007"/>
              <a:ext cx="1113345" cy="24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2"/>
                  </a:solidFill>
                  <a:latin typeface="+mj-lt"/>
                  <a:ea typeface="ヒラギノ角ゴ Pro W3" charset="0"/>
                  <a:cs typeface="ＭＳ Ｐゴシック" charset="-128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charset="0"/>
                  <a:ea typeface="ヒラギノ角ゴ Pro W3" charset="0"/>
                  <a:cs typeface="ＭＳ Ｐゴシック" charset="-128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sv-SE" sz="1000" b="1" dirty="0"/>
                <a:t>Billion SEK</a:t>
              </a:r>
              <a:endParaRPr lang="sv-SE" sz="1000" dirty="0"/>
            </a:p>
          </p:txBody>
        </p:sp>
      </p:grpSp>
      <p:cxnSp>
        <p:nvCxnSpPr>
          <p:cNvPr id="37" name="Rak 27">
            <a:extLst>
              <a:ext uri="{FF2B5EF4-FFF2-40B4-BE49-F238E27FC236}">
                <a16:creationId xmlns:a16="http://schemas.microsoft.com/office/drawing/2014/main" id="{41EFD441-7215-4C3B-9F0B-089D42F1E5AB}"/>
              </a:ext>
            </a:extLst>
          </p:cNvPr>
          <p:cNvCxnSpPr>
            <a:cxnSpLocks/>
          </p:cNvCxnSpPr>
          <p:nvPr/>
        </p:nvCxnSpPr>
        <p:spPr>
          <a:xfrm>
            <a:off x="8892480" y="1595859"/>
            <a:ext cx="0" cy="3251393"/>
          </a:xfrm>
          <a:prstGeom prst="line">
            <a:avLst/>
          </a:prstGeom>
          <a:ln w="28575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20">
            <a:extLst>
              <a:ext uri="{FF2B5EF4-FFF2-40B4-BE49-F238E27FC236}">
                <a16:creationId xmlns:a16="http://schemas.microsoft.com/office/drawing/2014/main" id="{C817400D-8BCA-41AD-ADC7-7B5A0331A7DD}"/>
              </a:ext>
            </a:extLst>
          </p:cNvPr>
          <p:cNvCxnSpPr>
            <a:cxnSpLocks/>
          </p:cNvCxnSpPr>
          <p:nvPr/>
        </p:nvCxnSpPr>
        <p:spPr>
          <a:xfrm flipH="1">
            <a:off x="2349105" y="3080167"/>
            <a:ext cx="1546517" cy="0"/>
          </a:xfrm>
          <a:prstGeom prst="line">
            <a:avLst/>
          </a:prstGeom>
          <a:ln w="28575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20">
            <a:extLst>
              <a:ext uri="{FF2B5EF4-FFF2-40B4-BE49-F238E27FC236}">
                <a16:creationId xmlns:a16="http://schemas.microsoft.com/office/drawing/2014/main" id="{844B0F90-5FB0-41F1-9C28-50EE5FE52828}"/>
              </a:ext>
            </a:extLst>
          </p:cNvPr>
          <p:cNvCxnSpPr>
            <a:cxnSpLocks/>
          </p:cNvCxnSpPr>
          <p:nvPr/>
        </p:nvCxnSpPr>
        <p:spPr>
          <a:xfrm flipH="1">
            <a:off x="336040" y="3080167"/>
            <a:ext cx="1546517" cy="0"/>
          </a:xfrm>
          <a:prstGeom prst="line">
            <a:avLst/>
          </a:prstGeom>
          <a:ln w="28575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" y="3594685"/>
            <a:ext cx="1940460" cy="8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initiatives</a:t>
            </a:r>
          </a:p>
        </p:txBody>
      </p:sp>
      <p:pic>
        <p:nvPicPr>
          <p:cNvPr id="5" name="Picture 2" descr="H:\COMMUNICATION&amp;SUSTAINABILITY\Extern rapportering\Logotyper\CDP_logo_RGB.png">
            <a:extLst>
              <a:ext uri="{FF2B5EF4-FFF2-40B4-BE49-F238E27FC236}">
                <a16:creationId xmlns:a16="http://schemas.microsoft.com/office/drawing/2014/main" id="{972E3AB5-2CAC-4156-94E2-8A91539D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87" y="2885312"/>
            <a:ext cx="864096" cy="3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87" y="3421196"/>
            <a:ext cx="2453532" cy="53637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2808577"/>
            <a:ext cx="2236176" cy="1225238"/>
          </a:xfrm>
          <a:prstGeom prst="rect">
            <a:avLst/>
          </a:prstGeom>
        </p:spPr>
      </p:pic>
      <p:cxnSp>
        <p:nvCxnSpPr>
          <p:cNvPr id="8" name="Rak pil 10">
            <a:extLst>
              <a:ext uri="{FF2B5EF4-FFF2-40B4-BE49-F238E27FC236}">
                <a16:creationId xmlns:a16="http://schemas.microsoft.com/office/drawing/2014/main" id="{E22BA6DE-5231-8B45-9212-EB3A6682B99A}"/>
              </a:ext>
            </a:extLst>
          </p:cNvPr>
          <p:cNvCxnSpPr>
            <a:cxnSpLocks/>
          </p:cNvCxnSpPr>
          <p:nvPr/>
        </p:nvCxnSpPr>
        <p:spPr>
          <a:xfrm flipV="1">
            <a:off x="1126456" y="4169087"/>
            <a:ext cx="6300700" cy="4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C0032E71-763C-8341-8A85-63739A29C2E6}"/>
              </a:ext>
            </a:extLst>
          </p:cNvPr>
          <p:cNvSpPr txBox="1"/>
          <p:nvPr/>
        </p:nvSpPr>
        <p:spPr>
          <a:xfrm>
            <a:off x="1043608" y="426161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23482CE-B0D2-A44F-9D74-946B97EA9DE0}"/>
              </a:ext>
            </a:extLst>
          </p:cNvPr>
          <p:cNvSpPr txBox="1"/>
          <p:nvPr/>
        </p:nvSpPr>
        <p:spPr>
          <a:xfrm>
            <a:off x="4031940" y="426161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2016-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31A4DE-5CC3-6640-8947-20BFAABD52AE}"/>
              </a:ext>
            </a:extLst>
          </p:cNvPr>
          <p:cNvSpPr txBox="1"/>
          <p:nvPr/>
        </p:nvSpPr>
        <p:spPr>
          <a:xfrm>
            <a:off x="7020272" y="426161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</a:p>
        </p:txBody>
      </p:sp>
      <p:pic>
        <p:nvPicPr>
          <p:cNvPr id="17" name="Picture 2" descr="climate impact_engelsk_l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6370"/>
            <a:ext cx="215531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1476312"/>
            <a:ext cx="1446792" cy="12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Climate targets aligned with science</a:t>
            </a:r>
            <a:endParaRPr lang="en-GB" dirty="0"/>
          </a:p>
        </p:txBody>
      </p:sp>
      <p:grpSp>
        <p:nvGrpSpPr>
          <p:cNvPr id="6" name="Group 4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56069" y="3346722"/>
            <a:ext cx="627488" cy="626723"/>
            <a:chOff x="6013450" y="4060826"/>
            <a:chExt cx="2605088" cy="2601913"/>
          </a:xfrm>
          <a:solidFill>
            <a:srgbClr val="40A020"/>
          </a:solidFill>
        </p:grpSpPr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7348538" y="4424363"/>
              <a:ext cx="898525" cy="217488"/>
            </a:xfrm>
            <a:custGeom>
              <a:avLst/>
              <a:gdLst>
                <a:gd name="T0" fmla="*/ 8 w 210"/>
                <a:gd name="T1" fmla="*/ 51 h 51"/>
                <a:gd name="T2" fmla="*/ 202 w 210"/>
                <a:gd name="T3" fmla="*/ 51 h 51"/>
                <a:gd name="T4" fmla="*/ 210 w 210"/>
                <a:gd name="T5" fmla="*/ 44 h 51"/>
                <a:gd name="T6" fmla="*/ 210 w 210"/>
                <a:gd name="T7" fmla="*/ 8 h 51"/>
                <a:gd name="T8" fmla="*/ 202 w 210"/>
                <a:gd name="T9" fmla="*/ 0 h 51"/>
                <a:gd name="T10" fmla="*/ 8 w 210"/>
                <a:gd name="T11" fmla="*/ 0 h 51"/>
                <a:gd name="T12" fmla="*/ 0 w 210"/>
                <a:gd name="T13" fmla="*/ 8 h 51"/>
                <a:gd name="T14" fmla="*/ 0 w 210"/>
                <a:gd name="T15" fmla="*/ 44 h 51"/>
                <a:gd name="T16" fmla="*/ 8 w 210"/>
                <a:gd name="T17" fmla="*/ 51 h 51"/>
                <a:gd name="T18" fmla="*/ 16 w 210"/>
                <a:gd name="T19" fmla="*/ 15 h 51"/>
                <a:gd name="T20" fmla="*/ 194 w 210"/>
                <a:gd name="T21" fmla="*/ 15 h 51"/>
                <a:gd name="T22" fmla="*/ 194 w 210"/>
                <a:gd name="T23" fmla="*/ 36 h 51"/>
                <a:gd name="T24" fmla="*/ 16 w 210"/>
                <a:gd name="T25" fmla="*/ 36 h 51"/>
                <a:gd name="T26" fmla="*/ 16 w 210"/>
                <a:gd name="T2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51">
                  <a:moveTo>
                    <a:pt x="8" y="51"/>
                  </a:moveTo>
                  <a:cubicBezTo>
                    <a:pt x="202" y="51"/>
                    <a:pt x="202" y="51"/>
                    <a:pt x="202" y="51"/>
                  </a:cubicBezTo>
                  <a:cubicBezTo>
                    <a:pt x="206" y="51"/>
                    <a:pt x="210" y="48"/>
                    <a:pt x="210" y="44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0" y="4"/>
                    <a:pt x="206" y="0"/>
                    <a:pt x="20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1"/>
                    <a:pt x="8" y="51"/>
                  </a:cubicBezTo>
                  <a:close/>
                  <a:moveTo>
                    <a:pt x="16" y="15"/>
                  </a:moveTo>
                  <a:cubicBezTo>
                    <a:pt x="194" y="15"/>
                    <a:pt x="194" y="15"/>
                    <a:pt x="194" y="15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6013450" y="4060826"/>
              <a:ext cx="2605088" cy="2601913"/>
            </a:xfrm>
            <a:custGeom>
              <a:avLst/>
              <a:gdLst>
                <a:gd name="T0" fmla="*/ 605 w 609"/>
                <a:gd name="T1" fmla="*/ 296 h 608"/>
                <a:gd name="T2" fmla="*/ 598 w 609"/>
                <a:gd name="T3" fmla="*/ 296 h 608"/>
                <a:gd name="T4" fmla="*/ 545 w 609"/>
                <a:gd name="T5" fmla="*/ 322 h 608"/>
                <a:gd name="T6" fmla="*/ 522 w 609"/>
                <a:gd name="T7" fmla="*/ 156 h 608"/>
                <a:gd name="T8" fmla="*/ 514 w 609"/>
                <a:gd name="T9" fmla="*/ 149 h 608"/>
                <a:gd name="T10" fmla="*/ 320 w 609"/>
                <a:gd name="T11" fmla="*/ 149 h 608"/>
                <a:gd name="T12" fmla="*/ 313 w 609"/>
                <a:gd name="T13" fmla="*/ 156 h 608"/>
                <a:gd name="T14" fmla="*/ 283 w 609"/>
                <a:gd name="T15" fmla="*/ 366 h 608"/>
                <a:gd name="T16" fmla="*/ 254 w 609"/>
                <a:gd name="T17" fmla="*/ 381 h 608"/>
                <a:gd name="T18" fmla="*/ 254 w 609"/>
                <a:gd name="T19" fmla="*/ 305 h 608"/>
                <a:gd name="T20" fmla="*/ 250 w 609"/>
                <a:gd name="T21" fmla="*/ 299 h 608"/>
                <a:gd name="T22" fmla="*/ 243 w 609"/>
                <a:gd name="T23" fmla="*/ 298 h 608"/>
                <a:gd name="T24" fmla="*/ 157 w 609"/>
                <a:gd name="T25" fmla="*/ 343 h 608"/>
                <a:gd name="T26" fmla="*/ 157 w 609"/>
                <a:gd name="T27" fmla="*/ 7 h 608"/>
                <a:gd name="T28" fmla="*/ 149 w 609"/>
                <a:gd name="T29" fmla="*/ 0 h 608"/>
                <a:gd name="T30" fmla="*/ 8 w 609"/>
                <a:gd name="T31" fmla="*/ 0 h 608"/>
                <a:gd name="T32" fmla="*/ 0 w 609"/>
                <a:gd name="T33" fmla="*/ 7 h 608"/>
                <a:gd name="T34" fmla="*/ 0 w 609"/>
                <a:gd name="T35" fmla="*/ 600 h 608"/>
                <a:gd name="T36" fmla="*/ 8 w 609"/>
                <a:gd name="T37" fmla="*/ 608 h 608"/>
                <a:gd name="T38" fmla="*/ 89 w 609"/>
                <a:gd name="T39" fmla="*/ 608 h 608"/>
                <a:gd name="T40" fmla="*/ 149 w 609"/>
                <a:gd name="T41" fmla="*/ 608 h 608"/>
                <a:gd name="T42" fmla="*/ 601 w 609"/>
                <a:gd name="T43" fmla="*/ 608 h 608"/>
                <a:gd name="T44" fmla="*/ 609 w 609"/>
                <a:gd name="T45" fmla="*/ 600 h 608"/>
                <a:gd name="T46" fmla="*/ 609 w 609"/>
                <a:gd name="T47" fmla="*/ 303 h 608"/>
                <a:gd name="T48" fmla="*/ 605 w 609"/>
                <a:gd name="T49" fmla="*/ 296 h 608"/>
                <a:gd name="T50" fmla="*/ 327 w 609"/>
                <a:gd name="T51" fmla="*/ 164 h 608"/>
                <a:gd name="T52" fmla="*/ 507 w 609"/>
                <a:gd name="T53" fmla="*/ 164 h 608"/>
                <a:gd name="T54" fmla="*/ 531 w 609"/>
                <a:gd name="T55" fmla="*/ 330 h 608"/>
                <a:gd name="T56" fmla="*/ 429 w 609"/>
                <a:gd name="T57" fmla="*/ 381 h 608"/>
                <a:gd name="T58" fmla="*/ 429 w 609"/>
                <a:gd name="T59" fmla="*/ 305 h 608"/>
                <a:gd name="T60" fmla="*/ 425 w 609"/>
                <a:gd name="T61" fmla="*/ 299 h 608"/>
                <a:gd name="T62" fmla="*/ 418 w 609"/>
                <a:gd name="T63" fmla="*/ 298 h 608"/>
                <a:gd name="T64" fmla="*/ 300 w 609"/>
                <a:gd name="T65" fmla="*/ 358 h 608"/>
                <a:gd name="T66" fmla="*/ 327 w 609"/>
                <a:gd name="T67" fmla="*/ 164 h 608"/>
                <a:gd name="T68" fmla="*/ 89 w 609"/>
                <a:gd name="T69" fmla="*/ 593 h 608"/>
                <a:gd name="T70" fmla="*/ 15 w 609"/>
                <a:gd name="T71" fmla="*/ 593 h 608"/>
                <a:gd name="T72" fmla="*/ 15 w 609"/>
                <a:gd name="T73" fmla="*/ 15 h 608"/>
                <a:gd name="T74" fmla="*/ 142 w 609"/>
                <a:gd name="T75" fmla="*/ 15 h 608"/>
                <a:gd name="T76" fmla="*/ 142 w 609"/>
                <a:gd name="T77" fmla="*/ 593 h 608"/>
                <a:gd name="T78" fmla="*/ 89 w 609"/>
                <a:gd name="T79" fmla="*/ 593 h 608"/>
                <a:gd name="T80" fmla="*/ 594 w 609"/>
                <a:gd name="T81" fmla="*/ 593 h 608"/>
                <a:gd name="T82" fmla="*/ 157 w 609"/>
                <a:gd name="T83" fmla="*/ 593 h 608"/>
                <a:gd name="T84" fmla="*/ 157 w 609"/>
                <a:gd name="T85" fmla="*/ 360 h 608"/>
                <a:gd name="T86" fmla="*/ 239 w 609"/>
                <a:gd name="T87" fmla="*/ 318 h 608"/>
                <a:gd name="T88" fmla="*/ 239 w 609"/>
                <a:gd name="T89" fmla="*/ 393 h 608"/>
                <a:gd name="T90" fmla="*/ 242 w 609"/>
                <a:gd name="T91" fmla="*/ 400 h 608"/>
                <a:gd name="T92" fmla="*/ 250 w 609"/>
                <a:gd name="T93" fmla="*/ 400 h 608"/>
                <a:gd name="T94" fmla="*/ 414 w 609"/>
                <a:gd name="T95" fmla="*/ 317 h 608"/>
                <a:gd name="T96" fmla="*/ 414 w 609"/>
                <a:gd name="T97" fmla="*/ 393 h 608"/>
                <a:gd name="T98" fmla="*/ 417 w 609"/>
                <a:gd name="T99" fmla="*/ 400 h 608"/>
                <a:gd name="T100" fmla="*/ 425 w 609"/>
                <a:gd name="T101" fmla="*/ 400 h 608"/>
                <a:gd name="T102" fmla="*/ 594 w 609"/>
                <a:gd name="T103" fmla="*/ 315 h 608"/>
                <a:gd name="T104" fmla="*/ 594 w 609"/>
                <a:gd name="T105" fmla="*/ 59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608">
                  <a:moveTo>
                    <a:pt x="605" y="296"/>
                  </a:moveTo>
                  <a:cubicBezTo>
                    <a:pt x="603" y="295"/>
                    <a:pt x="600" y="295"/>
                    <a:pt x="598" y="296"/>
                  </a:cubicBezTo>
                  <a:cubicBezTo>
                    <a:pt x="545" y="322"/>
                    <a:pt x="545" y="322"/>
                    <a:pt x="545" y="322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1" y="152"/>
                    <a:pt x="518" y="149"/>
                    <a:pt x="514" y="149"/>
                  </a:cubicBezTo>
                  <a:cubicBezTo>
                    <a:pt x="320" y="149"/>
                    <a:pt x="320" y="149"/>
                    <a:pt x="320" y="149"/>
                  </a:cubicBezTo>
                  <a:cubicBezTo>
                    <a:pt x="316" y="149"/>
                    <a:pt x="313" y="152"/>
                    <a:pt x="313" y="156"/>
                  </a:cubicBezTo>
                  <a:cubicBezTo>
                    <a:pt x="283" y="366"/>
                    <a:pt x="283" y="366"/>
                    <a:pt x="283" y="366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254" y="302"/>
                    <a:pt x="252" y="300"/>
                    <a:pt x="250" y="299"/>
                  </a:cubicBezTo>
                  <a:cubicBezTo>
                    <a:pt x="248" y="297"/>
                    <a:pt x="245" y="297"/>
                    <a:pt x="243" y="298"/>
                  </a:cubicBezTo>
                  <a:cubicBezTo>
                    <a:pt x="157" y="343"/>
                    <a:pt x="157" y="343"/>
                    <a:pt x="157" y="343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3"/>
                    <a:pt x="154" y="0"/>
                    <a:pt x="14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5"/>
                    <a:pt x="4" y="608"/>
                    <a:pt x="8" y="608"/>
                  </a:cubicBezTo>
                  <a:cubicBezTo>
                    <a:pt x="89" y="608"/>
                    <a:pt x="89" y="608"/>
                    <a:pt x="89" y="608"/>
                  </a:cubicBezTo>
                  <a:cubicBezTo>
                    <a:pt x="149" y="608"/>
                    <a:pt x="149" y="608"/>
                    <a:pt x="149" y="608"/>
                  </a:cubicBezTo>
                  <a:cubicBezTo>
                    <a:pt x="601" y="608"/>
                    <a:pt x="601" y="608"/>
                    <a:pt x="601" y="608"/>
                  </a:cubicBezTo>
                  <a:cubicBezTo>
                    <a:pt x="606" y="608"/>
                    <a:pt x="609" y="605"/>
                    <a:pt x="609" y="600"/>
                  </a:cubicBezTo>
                  <a:cubicBezTo>
                    <a:pt x="609" y="303"/>
                    <a:pt x="609" y="303"/>
                    <a:pt x="609" y="303"/>
                  </a:cubicBezTo>
                  <a:cubicBezTo>
                    <a:pt x="609" y="300"/>
                    <a:pt x="608" y="297"/>
                    <a:pt x="605" y="296"/>
                  </a:cubicBezTo>
                  <a:close/>
                  <a:moveTo>
                    <a:pt x="327" y="164"/>
                  </a:moveTo>
                  <a:cubicBezTo>
                    <a:pt x="507" y="164"/>
                    <a:pt x="507" y="164"/>
                    <a:pt x="507" y="164"/>
                  </a:cubicBezTo>
                  <a:cubicBezTo>
                    <a:pt x="531" y="330"/>
                    <a:pt x="531" y="330"/>
                    <a:pt x="531" y="330"/>
                  </a:cubicBezTo>
                  <a:cubicBezTo>
                    <a:pt x="429" y="381"/>
                    <a:pt x="429" y="381"/>
                    <a:pt x="429" y="381"/>
                  </a:cubicBezTo>
                  <a:cubicBezTo>
                    <a:pt x="429" y="305"/>
                    <a:pt x="429" y="305"/>
                    <a:pt x="429" y="305"/>
                  </a:cubicBezTo>
                  <a:cubicBezTo>
                    <a:pt x="429" y="302"/>
                    <a:pt x="427" y="300"/>
                    <a:pt x="425" y="299"/>
                  </a:cubicBezTo>
                  <a:cubicBezTo>
                    <a:pt x="423" y="297"/>
                    <a:pt x="420" y="297"/>
                    <a:pt x="418" y="298"/>
                  </a:cubicBezTo>
                  <a:cubicBezTo>
                    <a:pt x="300" y="358"/>
                    <a:pt x="300" y="358"/>
                    <a:pt x="300" y="358"/>
                  </a:cubicBezTo>
                  <a:lnTo>
                    <a:pt x="327" y="164"/>
                  </a:lnTo>
                  <a:close/>
                  <a:moveTo>
                    <a:pt x="89" y="593"/>
                  </a:moveTo>
                  <a:cubicBezTo>
                    <a:pt x="15" y="593"/>
                    <a:pt x="15" y="593"/>
                    <a:pt x="15" y="59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42" y="593"/>
                    <a:pt x="142" y="593"/>
                    <a:pt x="142" y="593"/>
                  </a:cubicBezTo>
                  <a:lnTo>
                    <a:pt x="89" y="593"/>
                  </a:lnTo>
                  <a:close/>
                  <a:moveTo>
                    <a:pt x="594" y="593"/>
                  </a:moveTo>
                  <a:cubicBezTo>
                    <a:pt x="157" y="593"/>
                    <a:pt x="157" y="593"/>
                    <a:pt x="157" y="593"/>
                  </a:cubicBezTo>
                  <a:cubicBezTo>
                    <a:pt x="157" y="360"/>
                    <a:pt x="157" y="360"/>
                    <a:pt x="157" y="360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39" y="393"/>
                    <a:pt x="239" y="393"/>
                    <a:pt x="239" y="393"/>
                  </a:cubicBezTo>
                  <a:cubicBezTo>
                    <a:pt x="239" y="396"/>
                    <a:pt x="240" y="398"/>
                    <a:pt x="242" y="400"/>
                  </a:cubicBezTo>
                  <a:cubicBezTo>
                    <a:pt x="244" y="401"/>
                    <a:pt x="247" y="401"/>
                    <a:pt x="250" y="400"/>
                  </a:cubicBezTo>
                  <a:cubicBezTo>
                    <a:pt x="414" y="317"/>
                    <a:pt x="414" y="317"/>
                    <a:pt x="414" y="317"/>
                  </a:cubicBezTo>
                  <a:cubicBezTo>
                    <a:pt x="414" y="393"/>
                    <a:pt x="414" y="393"/>
                    <a:pt x="414" y="393"/>
                  </a:cubicBezTo>
                  <a:cubicBezTo>
                    <a:pt x="414" y="396"/>
                    <a:pt x="415" y="398"/>
                    <a:pt x="417" y="400"/>
                  </a:cubicBezTo>
                  <a:cubicBezTo>
                    <a:pt x="419" y="401"/>
                    <a:pt x="422" y="401"/>
                    <a:pt x="425" y="400"/>
                  </a:cubicBezTo>
                  <a:cubicBezTo>
                    <a:pt x="594" y="315"/>
                    <a:pt x="594" y="315"/>
                    <a:pt x="594" y="315"/>
                  </a:cubicBezTo>
                  <a:lnTo>
                    <a:pt x="594" y="5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6873875" y="5964238"/>
              <a:ext cx="336550" cy="274638"/>
            </a:xfrm>
            <a:custGeom>
              <a:avLst/>
              <a:gdLst>
                <a:gd name="T0" fmla="*/ 71 w 79"/>
                <a:gd name="T1" fmla="*/ 0 h 64"/>
                <a:gd name="T2" fmla="*/ 8 w 79"/>
                <a:gd name="T3" fmla="*/ 0 h 64"/>
                <a:gd name="T4" fmla="*/ 0 w 79"/>
                <a:gd name="T5" fmla="*/ 7 h 64"/>
                <a:gd name="T6" fmla="*/ 0 w 79"/>
                <a:gd name="T7" fmla="*/ 56 h 64"/>
                <a:gd name="T8" fmla="*/ 8 w 79"/>
                <a:gd name="T9" fmla="*/ 64 h 64"/>
                <a:gd name="T10" fmla="*/ 71 w 79"/>
                <a:gd name="T11" fmla="*/ 64 h 64"/>
                <a:gd name="T12" fmla="*/ 79 w 79"/>
                <a:gd name="T13" fmla="*/ 56 h 64"/>
                <a:gd name="T14" fmla="*/ 79 w 79"/>
                <a:gd name="T15" fmla="*/ 7 h 64"/>
                <a:gd name="T16" fmla="*/ 71 w 79"/>
                <a:gd name="T17" fmla="*/ 0 h 64"/>
                <a:gd name="T18" fmla="*/ 64 w 79"/>
                <a:gd name="T19" fmla="*/ 49 h 64"/>
                <a:gd name="T20" fmla="*/ 15 w 79"/>
                <a:gd name="T21" fmla="*/ 49 h 64"/>
                <a:gd name="T22" fmla="*/ 15 w 79"/>
                <a:gd name="T23" fmla="*/ 15 h 64"/>
                <a:gd name="T24" fmla="*/ 64 w 79"/>
                <a:gd name="T25" fmla="*/ 15 h 64"/>
                <a:gd name="T26" fmla="*/ 64 w 79"/>
                <a:gd name="T27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64">
                  <a:moveTo>
                    <a:pt x="7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4" y="64"/>
                    <a:pt x="8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5" y="64"/>
                    <a:pt x="79" y="60"/>
                    <a:pt x="79" y="5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3"/>
                    <a:pt x="75" y="0"/>
                    <a:pt x="71" y="0"/>
                  </a:cubicBezTo>
                  <a:close/>
                  <a:moveTo>
                    <a:pt x="64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7434263" y="5964238"/>
              <a:ext cx="333375" cy="274638"/>
            </a:xfrm>
            <a:custGeom>
              <a:avLst/>
              <a:gdLst>
                <a:gd name="T0" fmla="*/ 71 w 78"/>
                <a:gd name="T1" fmla="*/ 0 h 64"/>
                <a:gd name="T2" fmla="*/ 7 w 78"/>
                <a:gd name="T3" fmla="*/ 0 h 64"/>
                <a:gd name="T4" fmla="*/ 0 w 78"/>
                <a:gd name="T5" fmla="*/ 7 h 64"/>
                <a:gd name="T6" fmla="*/ 0 w 78"/>
                <a:gd name="T7" fmla="*/ 56 h 64"/>
                <a:gd name="T8" fmla="*/ 7 w 78"/>
                <a:gd name="T9" fmla="*/ 64 h 64"/>
                <a:gd name="T10" fmla="*/ 71 w 78"/>
                <a:gd name="T11" fmla="*/ 64 h 64"/>
                <a:gd name="T12" fmla="*/ 78 w 78"/>
                <a:gd name="T13" fmla="*/ 56 h 64"/>
                <a:gd name="T14" fmla="*/ 78 w 78"/>
                <a:gd name="T15" fmla="*/ 7 h 64"/>
                <a:gd name="T16" fmla="*/ 71 w 78"/>
                <a:gd name="T17" fmla="*/ 0 h 64"/>
                <a:gd name="T18" fmla="*/ 63 w 78"/>
                <a:gd name="T19" fmla="*/ 49 h 64"/>
                <a:gd name="T20" fmla="*/ 15 w 78"/>
                <a:gd name="T21" fmla="*/ 49 h 64"/>
                <a:gd name="T22" fmla="*/ 15 w 78"/>
                <a:gd name="T23" fmla="*/ 15 h 64"/>
                <a:gd name="T24" fmla="*/ 63 w 78"/>
                <a:gd name="T25" fmla="*/ 15 h 64"/>
                <a:gd name="T26" fmla="*/ 63 w 78"/>
                <a:gd name="T27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64">
                  <a:moveTo>
                    <a:pt x="7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3" y="64"/>
                    <a:pt x="7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5" y="64"/>
                    <a:pt x="78" y="60"/>
                    <a:pt x="78" y="5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3"/>
                    <a:pt x="75" y="0"/>
                    <a:pt x="71" y="0"/>
                  </a:cubicBezTo>
                  <a:close/>
                  <a:moveTo>
                    <a:pt x="63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63" y="15"/>
                    <a:pt x="63" y="15"/>
                    <a:pt x="63" y="15"/>
                  </a:cubicBez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7989888" y="5964238"/>
              <a:ext cx="338138" cy="274638"/>
            </a:xfrm>
            <a:custGeom>
              <a:avLst/>
              <a:gdLst>
                <a:gd name="T0" fmla="*/ 8 w 79"/>
                <a:gd name="T1" fmla="*/ 64 h 64"/>
                <a:gd name="T2" fmla="*/ 71 w 79"/>
                <a:gd name="T3" fmla="*/ 64 h 64"/>
                <a:gd name="T4" fmla="*/ 79 w 79"/>
                <a:gd name="T5" fmla="*/ 56 h 64"/>
                <a:gd name="T6" fmla="*/ 79 w 79"/>
                <a:gd name="T7" fmla="*/ 7 h 64"/>
                <a:gd name="T8" fmla="*/ 71 w 79"/>
                <a:gd name="T9" fmla="*/ 0 h 64"/>
                <a:gd name="T10" fmla="*/ 8 w 79"/>
                <a:gd name="T11" fmla="*/ 0 h 64"/>
                <a:gd name="T12" fmla="*/ 0 w 79"/>
                <a:gd name="T13" fmla="*/ 7 h 64"/>
                <a:gd name="T14" fmla="*/ 0 w 79"/>
                <a:gd name="T15" fmla="*/ 56 h 64"/>
                <a:gd name="T16" fmla="*/ 8 w 79"/>
                <a:gd name="T17" fmla="*/ 64 h 64"/>
                <a:gd name="T18" fmla="*/ 15 w 79"/>
                <a:gd name="T19" fmla="*/ 15 h 64"/>
                <a:gd name="T20" fmla="*/ 64 w 79"/>
                <a:gd name="T21" fmla="*/ 15 h 64"/>
                <a:gd name="T22" fmla="*/ 64 w 79"/>
                <a:gd name="T23" fmla="*/ 49 h 64"/>
                <a:gd name="T24" fmla="*/ 15 w 79"/>
                <a:gd name="T25" fmla="*/ 49 h 64"/>
                <a:gd name="T26" fmla="*/ 15 w 79"/>
                <a:gd name="T27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64">
                  <a:moveTo>
                    <a:pt x="8" y="64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5" y="64"/>
                    <a:pt x="79" y="60"/>
                    <a:pt x="79" y="5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3"/>
                    <a:pt x="75" y="0"/>
                    <a:pt x="7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4" y="64"/>
                    <a:pt x="8" y="64"/>
                  </a:cubicBezTo>
                  <a:close/>
                  <a:moveTo>
                    <a:pt x="15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15" y="49"/>
                    <a:pt x="15" y="49"/>
                    <a:pt x="15" y="49"/>
                  </a:cubicBez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34"/>
            <p:cNvSpPr>
              <a:spLocks noEditPoints="1"/>
            </p:cNvSpPr>
            <p:nvPr/>
          </p:nvSpPr>
          <p:spPr bwMode="auto">
            <a:xfrm>
              <a:off x="6215063" y="4244976"/>
              <a:ext cx="268288" cy="338138"/>
            </a:xfrm>
            <a:custGeom>
              <a:avLst/>
              <a:gdLst>
                <a:gd name="T0" fmla="*/ 56 w 63"/>
                <a:gd name="T1" fmla="*/ 0 h 79"/>
                <a:gd name="T2" fmla="*/ 7 w 63"/>
                <a:gd name="T3" fmla="*/ 0 h 79"/>
                <a:gd name="T4" fmla="*/ 0 w 63"/>
                <a:gd name="T5" fmla="*/ 8 h 79"/>
                <a:gd name="T6" fmla="*/ 0 w 63"/>
                <a:gd name="T7" fmla="*/ 71 h 79"/>
                <a:gd name="T8" fmla="*/ 7 w 63"/>
                <a:gd name="T9" fmla="*/ 79 h 79"/>
                <a:gd name="T10" fmla="*/ 56 w 63"/>
                <a:gd name="T11" fmla="*/ 79 h 79"/>
                <a:gd name="T12" fmla="*/ 63 w 63"/>
                <a:gd name="T13" fmla="*/ 71 h 79"/>
                <a:gd name="T14" fmla="*/ 63 w 63"/>
                <a:gd name="T15" fmla="*/ 8 h 79"/>
                <a:gd name="T16" fmla="*/ 56 w 63"/>
                <a:gd name="T17" fmla="*/ 0 h 79"/>
                <a:gd name="T18" fmla="*/ 48 w 63"/>
                <a:gd name="T19" fmla="*/ 64 h 79"/>
                <a:gd name="T20" fmla="*/ 15 w 63"/>
                <a:gd name="T21" fmla="*/ 64 h 79"/>
                <a:gd name="T22" fmla="*/ 15 w 63"/>
                <a:gd name="T23" fmla="*/ 15 h 79"/>
                <a:gd name="T24" fmla="*/ 48 w 63"/>
                <a:gd name="T25" fmla="*/ 15 h 79"/>
                <a:gd name="T26" fmla="*/ 48 w 63"/>
                <a:gd name="T27" fmla="*/ 6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9">
                  <a:moveTo>
                    <a:pt x="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5"/>
                    <a:pt x="3" y="79"/>
                    <a:pt x="7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0" y="79"/>
                    <a:pt x="63" y="75"/>
                    <a:pt x="63" y="71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3"/>
                    <a:pt x="60" y="0"/>
                    <a:pt x="56" y="0"/>
                  </a:cubicBezTo>
                  <a:close/>
                  <a:moveTo>
                    <a:pt x="48" y="64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6215063" y="4714876"/>
              <a:ext cx="268288" cy="338138"/>
            </a:xfrm>
            <a:custGeom>
              <a:avLst/>
              <a:gdLst>
                <a:gd name="T0" fmla="*/ 56 w 63"/>
                <a:gd name="T1" fmla="*/ 0 h 79"/>
                <a:gd name="T2" fmla="*/ 7 w 63"/>
                <a:gd name="T3" fmla="*/ 0 h 79"/>
                <a:gd name="T4" fmla="*/ 0 w 63"/>
                <a:gd name="T5" fmla="*/ 7 h 79"/>
                <a:gd name="T6" fmla="*/ 0 w 63"/>
                <a:gd name="T7" fmla="*/ 71 h 79"/>
                <a:gd name="T8" fmla="*/ 7 w 63"/>
                <a:gd name="T9" fmla="*/ 79 h 79"/>
                <a:gd name="T10" fmla="*/ 56 w 63"/>
                <a:gd name="T11" fmla="*/ 79 h 79"/>
                <a:gd name="T12" fmla="*/ 63 w 63"/>
                <a:gd name="T13" fmla="*/ 71 h 79"/>
                <a:gd name="T14" fmla="*/ 63 w 63"/>
                <a:gd name="T15" fmla="*/ 7 h 79"/>
                <a:gd name="T16" fmla="*/ 56 w 63"/>
                <a:gd name="T17" fmla="*/ 0 h 79"/>
                <a:gd name="T18" fmla="*/ 48 w 63"/>
                <a:gd name="T19" fmla="*/ 64 h 79"/>
                <a:gd name="T20" fmla="*/ 15 w 63"/>
                <a:gd name="T21" fmla="*/ 64 h 79"/>
                <a:gd name="T22" fmla="*/ 15 w 63"/>
                <a:gd name="T23" fmla="*/ 15 h 79"/>
                <a:gd name="T24" fmla="*/ 48 w 63"/>
                <a:gd name="T25" fmla="*/ 15 h 79"/>
                <a:gd name="T26" fmla="*/ 48 w 63"/>
                <a:gd name="T27" fmla="*/ 6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9">
                  <a:moveTo>
                    <a:pt x="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5"/>
                    <a:pt x="3" y="79"/>
                    <a:pt x="7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0" y="79"/>
                    <a:pt x="63" y="75"/>
                    <a:pt x="63" y="7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3"/>
                    <a:pt x="60" y="0"/>
                    <a:pt x="56" y="0"/>
                  </a:cubicBezTo>
                  <a:close/>
                  <a:moveTo>
                    <a:pt x="48" y="64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6215063" y="5186363"/>
              <a:ext cx="268288" cy="338138"/>
            </a:xfrm>
            <a:custGeom>
              <a:avLst/>
              <a:gdLst>
                <a:gd name="T0" fmla="*/ 56 w 63"/>
                <a:gd name="T1" fmla="*/ 0 h 79"/>
                <a:gd name="T2" fmla="*/ 7 w 63"/>
                <a:gd name="T3" fmla="*/ 0 h 79"/>
                <a:gd name="T4" fmla="*/ 0 w 63"/>
                <a:gd name="T5" fmla="*/ 7 h 79"/>
                <a:gd name="T6" fmla="*/ 0 w 63"/>
                <a:gd name="T7" fmla="*/ 71 h 79"/>
                <a:gd name="T8" fmla="*/ 7 w 63"/>
                <a:gd name="T9" fmla="*/ 79 h 79"/>
                <a:gd name="T10" fmla="*/ 56 w 63"/>
                <a:gd name="T11" fmla="*/ 79 h 79"/>
                <a:gd name="T12" fmla="*/ 63 w 63"/>
                <a:gd name="T13" fmla="*/ 71 h 79"/>
                <a:gd name="T14" fmla="*/ 63 w 63"/>
                <a:gd name="T15" fmla="*/ 7 h 79"/>
                <a:gd name="T16" fmla="*/ 56 w 63"/>
                <a:gd name="T17" fmla="*/ 0 h 79"/>
                <a:gd name="T18" fmla="*/ 48 w 63"/>
                <a:gd name="T19" fmla="*/ 63 h 79"/>
                <a:gd name="T20" fmla="*/ 15 w 63"/>
                <a:gd name="T21" fmla="*/ 63 h 79"/>
                <a:gd name="T22" fmla="*/ 15 w 63"/>
                <a:gd name="T23" fmla="*/ 15 h 79"/>
                <a:gd name="T24" fmla="*/ 48 w 63"/>
                <a:gd name="T25" fmla="*/ 15 h 79"/>
                <a:gd name="T26" fmla="*/ 48 w 63"/>
                <a:gd name="T27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9">
                  <a:moveTo>
                    <a:pt x="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5"/>
                    <a:pt x="3" y="79"/>
                    <a:pt x="7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0" y="79"/>
                    <a:pt x="63" y="75"/>
                    <a:pt x="63" y="7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3"/>
                    <a:pt x="60" y="0"/>
                    <a:pt x="56" y="0"/>
                  </a:cubicBezTo>
                  <a:close/>
                  <a:moveTo>
                    <a:pt x="48" y="63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215063" y="5656263"/>
              <a:ext cx="268288" cy="334963"/>
            </a:xfrm>
            <a:custGeom>
              <a:avLst/>
              <a:gdLst>
                <a:gd name="T0" fmla="*/ 56 w 63"/>
                <a:gd name="T1" fmla="*/ 0 h 78"/>
                <a:gd name="T2" fmla="*/ 7 w 63"/>
                <a:gd name="T3" fmla="*/ 0 h 78"/>
                <a:gd name="T4" fmla="*/ 0 w 63"/>
                <a:gd name="T5" fmla="*/ 7 h 78"/>
                <a:gd name="T6" fmla="*/ 0 w 63"/>
                <a:gd name="T7" fmla="*/ 71 h 78"/>
                <a:gd name="T8" fmla="*/ 7 w 63"/>
                <a:gd name="T9" fmla="*/ 78 h 78"/>
                <a:gd name="T10" fmla="*/ 56 w 63"/>
                <a:gd name="T11" fmla="*/ 78 h 78"/>
                <a:gd name="T12" fmla="*/ 63 w 63"/>
                <a:gd name="T13" fmla="*/ 71 h 78"/>
                <a:gd name="T14" fmla="*/ 63 w 63"/>
                <a:gd name="T15" fmla="*/ 7 h 78"/>
                <a:gd name="T16" fmla="*/ 56 w 63"/>
                <a:gd name="T17" fmla="*/ 0 h 78"/>
                <a:gd name="T18" fmla="*/ 48 w 63"/>
                <a:gd name="T19" fmla="*/ 63 h 78"/>
                <a:gd name="T20" fmla="*/ 15 w 63"/>
                <a:gd name="T21" fmla="*/ 63 h 78"/>
                <a:gd name="T22" fmla="*/ 15 w 63"/>
                <a:gd name="T23" fmla="*/ 15 h 78"/>
                <a:gd name="T24" fmla="*/ 48 w 63"/>
                <a:gd name="T25" fmla="*/ 15 h 78"/>
                <a:gd name="T26" fmla="*/ 48 w 63"/>
                <a:gd name="T2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8">
                  <a:moveTo>
                    <a:pt x="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5"/>
                    <a:pt x="3" y="78"/>
                    <a:pt x="7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0" y="78"/>
                    <a:pt x="63" y="75"/>
                    <a:pt x="63" y="7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3"/>
                    <a:pt x="60" y="0"/>
                    <a:pt x="56" y="0"/>
                  </a:cubicBezTo>
                  <a:close/>
                  <a:moveTo>
                    <a:pt x="48" y="63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6215063" y="6122988"/>
              <a:ext cx="268288" cy="338138"/>
            </a:xfrm>
            <a:custGeom>
              <a:avLst/>
              <a:gdLst>
                <a:gd name="T0" fmla="*/ 56 w 63"/>
                <a:gd name="T1" fmla="*/ 0 h 79"/>
                <a:gd name="T2" fmla="*/ 7 w 63"/>
                <a:gd name="T3" fmla="*/ 0 h 79"/>
                <a:gd name="T4" fmla="*/ 0 w 63"/>
                <a:gd name="T5" fmla="*/ 8 h 79"/>
                <a:gd name="T6" fmla="*/ 0 w 63"/>
                <a:gd name="T7" fmla="*/ 72 h 79"/>
                <a:gd name="T8" fmla="*/ 7 w 63"/>
                <a:gd name="T9" fmla="*/ 79 h 79"/>
                <a:gd name="T10" fmla="*/ 56 w 63"/>
                <a:gd name="T11" fmla="*/ 79 h 79"/>
                <a:gd name="T12" fmla="*/ 63 w 63"/>
                <a:gd name="T13" fmla="*/ 72 h 79"/>
                <a:gd name="T14" fmla="*/ 63 w 63"/>
                <a:gd name="T15" fmla="*/ 8 h 79"/>
                <a:gd name="T16" fmla="*/ 56 w 63"/>
                <a:gd name="T17" fmla="*/ 0 h 79"/>
                <a:gd name="T18" fmla="*/ 48 w 63"/>
                <a:gd name="T19" fmla="*/ 64 h 79"/>
                <a:gd name="T20" fmla="*/ 15 w 63"/>
                <a:gd name="T21" fmla="*/ 64 h 79"/>
                <a:gd name="T22" fmla="*/ 15 w 63"/>
                <a:gd name="T23" fmla="*/ 16 h 79"/>
                <a:gd name="T24" fmla="*/ 48 w 63"/>
                <a:gd name="T25" fmla="*/ 16 h 79"/>
                <a:gd name="T26" fmla="*/ 48 w 63"/>
                <a:gd name="T27" fmla="*/ 6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9">
                  <a:moveTo>
                    <a:pt x="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0" y="79"/>
                    <a:pt x="63" y="76"/>
                    <a:pt x="63" y="7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6" y="0"/>
                  </a:cubicBezTo>
                  <a:close/>
                  <a:moveTo>
                    <a:pt x="48" y="64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48" y="16"/>
                    <a:pt x="48" y="16"/>
                    <a:pt x="48" y="16"/>
                  </a:cubicBezTo>
                  <a:lnTo>
                    <a:pt x="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9" name="textruta 48"/>
          <p:cNvSpPr txBox="1"/>
          <p:nvPr/>
        </p:nvSpPr>
        <p:spPr>
          <a:xfrm>
            <a:off x="1363894" y="4045590"/>
            <a:ext cx="14799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sv-SE" sz="2000" b="1" dirty="0">
                <a:solidFill>
                  <a:schemeClr val="accent1"/>
                </a:solidFill>
                <a:latin typeface="Arial"/>
              </a:rPr>
              <a:t>-10% </a:t>
            </a:r>
          </a:p>
          <a:p>
            <a:pPr algn="ctr" defTabSz="685783">
              <a:defRPr/>
            </a:pPr>
            <a:r>
              <a:rPr lang="sv-SE" sz="1050" dirty="0">
                <a:solidFill>
                  <a:schemeClr val="tx2"/>
                </a:solidFill>
              </a:rPr>
              <a:t>CO</a:t>
            </a:r>
            <a:r>
              <a:rPr lang="sv-SE" sz="1050" baseline="-25000" dirty="0">
                <a:solidFill>
                  <a:schemeClr val="tx2"/>
                </a:solidFill>
              </a:rPr>
              <a:t>2</a:t>
            </a:r>
            <a:r>
              <a:rPr lang="sv-SE" sz="1050" dirty="0">
                <a:solidFill>
                  <a:schemeClr val="tx2"/>
                </a:solidFill>
              </a:rPr>
              <a:t> </a:t>
            </a:r>
            <a:r>
              <a:rPr lang="sv-SE" sz="1050" dirty="0" err="1">
                <a:solidFill>
                  <a:schemeClr val="tx2"/>
                </a:solidFill>
              </a:rPr>
              <a:t>reduction</a:t>
            </a:r>
            <a:r>
              <a:rPr lang="sv-SE" sz="1050" dirty="0">
                <a:solidFill>
                  <a:schemeClr val="tx2"/>
                </a:solidFill>
              </a:rPr>
              <a:t> from </a:t>
            </a:r>
            <a:r>
              <a:rPr lang="sv-SE" sz="1050" dirty="0" err="1">
                <a:solidFill>
                  <a:schemeClr val="tx2"/>
                </a:solidFill>
              </a:rPr>
              <a:t>production</a:t>
            </a:r>
            <a:endParaRPr lang="sv-SE" sz="1050" dirty="0">
              <a:solidFill>
                <a:schemeClr val="tx2"/>
              </a:solidFill>
            </a:endParaRPr>
          </a:p>
          <a:p>
            <a:pPr algn="ctr" defTabSz="685783">
              <a:defRPr/>
            </a:pPr>
            <a:r>
              <a:rPr lang="sv-SE" sz="1050" b="1" dirty="0">
                <a:solidFill>
                  <a:srgbClr val="40A020"/>
                </a:solidFill>
              </a:rPr>
              <a:t>97.4% fossil </a:t>
            </a:r>
            <a:r>
              <a:rPr lang="sv-SE" sz="1050" b="1" dirty="0" err="1">
                <a:solidFill>
                  <a:srgbClr val="40A020"/>
                </a:solidFill>
              </a:rPr>
              <a:t>free</a:t>
            </a:r>
            <a:r>
              <a:rPr lang="sv-SE" sz="1050" b="1" dirty="0">
                <a:solidFill>
                  <a:srgbClr val="40A020"/>
                </a:solidFill>
              </a:rPr>
              <a:t> 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(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Scope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1 &amp; 2)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288687" y="4053168"/>
            <a:ext cx="1624605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sv-SE" sz="2000" b="1" dirty="0">
                <a:solidFill>
                  <a:schemeClr val="accent1"/>
                </a:solidFill>
                <a:latin typeface="Arial"/>
              </a:rPr>
              <a:t>-24% </a:t>
            </a:r>
          </a:p>
          <a:p>
            <a:pPr algn="ctr" defTabSz="685783">
              <a:defRPr/>
            </a:pPr>
            <a:r>
              <a:rPr lang="sv-SE" sz="1050" dirty="0">
                <a:solidFill>
                  <a:schemeClr val="tx2"/>
                </a:solidFill>
                <a:latin typeface="Arial"/>
              </a:rPr>
              <a:t>CO</a:t>
            </a:r>
            <a:r>
              <a:rPr lang="sv-SE" sz="1050" baseline="-25000" dirty="0">
                <a:solidFill>
                  <a:schemeClr val="tx2"/>
                </a:solidFill>
                <a:latin typeface="Arial"/>
              </a:rPr>
              <a:t>2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reduction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on 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downstream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transports (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Scope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3)</a:t>
            </a:r>
          </a:p>
        </p:txBody>
      </p:sp>
      <p:pic>
        <p:nvPicPr>
          <p:cNvPr id="52" name="Bildobjekt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1469656"/>
            <a:ext cx="1975781" cy="1138779"/>
          </a:xfrm>
          <a:prstGeom prst="rect">
            <a:avLst/>
          </a:prstGeom>
        </p:spPr>
      </p:pic>
      <p:sp>
        <p:nvSpPr>
          <p:cNvPr id="53" name="textruta 52"/>
          <p:cNvSpPr txBox="1"/>
          <p:nvPr/>
        </p:nvSpPr>
        <p:spPr>
          <a:xfrm>
            <a:off x="4395987" y="1377274"/>
            <a:ext cx="252028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sv-SE" sz="1350" dirty="0">
                <a:solidFill>
                  <a:schemeClr val="tx2"/>
                </a:solidFill>
                <a:latin typeface="Arial"/>
              </a:rPr>
              <a:t>CO</a:t>
            </a:r>
            <a:r>
              <a:rPr lang="sv-SE" sz="1350" baseline="-25000" dirty="0">
                <a:solidFill>
                  <a:schemeClr val="tx2"/>
                </a:solidFill>
                <a:latin typeface="Arial"/>
              </a:rPr>
              <a:t>2</a:t>
            </a:r>
            <a:r>
              <a:rPr lang="sv-SE" sz="1350" dirty="0">
                <a:solidFill>
                  <a:schemeClr val="tx2"/>
                </a:solidFill>
                <a:latin typeface="Arial"/>
              </a:rPr>
              <a:t>-targets </a:t>
            </a:r>
            <a:r>
              <a:rPr lang="sv-SE" sz="1350" dirty="0" err="1">
                <a:solidFill>
                  <a:schemeClr val="tx2"/>
                </a:solidFill>
                <a:latin typeface="Arial"/>
              </a:rPr>
              <a:t>approved</a:t>
            </a:r>
            <a:r>
              <a:rPr lang="sv-SE" sz="1350" dirty="0">
                <a:solidFill>
                  <a:schemeClr val="tx2"/>
                </a:solidFill>
                <a:latin typeface="Arial"/>
              </a:rPr>
              <a:t> to be in </a:t>
            </a:r>
            <a:r>
              <a:rPr lang="sv-SE" sz="1350" dirty="0" err="1">
                <a:solidFill>
                  <a:schemeClr val="tx2"/>
                </a:solidFill>
                <a:latin typeface="Arial"/>
              </a:rPr>
              <a:t>line</a:t>
            </a:r>
            <a:r>
              <a:rPr lang="sv-SE" sz="1350" dirty="0">
                <a:solidFill>
                  <a:schemeClr val="tx2"/>
                </a:solidFill>
                <a:latin typeface="Arial"/>
              </a:rPr>
              <a:t> </a:t>
            </a:r>
            <a:r>
              <a:rPr lang="sv-SE" sz="1350" dirty="0" err="1">
                <a:solidFill>
                  <a:schemeClr val="tx2"/>
                </a:solidFill>
                <a:latin typeface="Arial"/>
              </a:rPr>
              <a:t>with</a:t>
            </a:r>
            <a:r>
              <a:rPr lang="sv-SE" sz="1350" dirty="0">
                <a:solidFill>
                  <a:schemeClr val="tx2"/>
                </a:solidFill>
                <a:latin typeface="Arial"/>
              </a:rPr>
              <a:t> the </a:t>
            </a:r>
            <a:r>
              <a:rPr lang="sv-SE" sz="1350" b="1" dirty="0">
                <a:solidFill>
                  <a:schemeClr val="accent1"/>
                </a:solidFill>
                <a:latin typeface="Arial"/>
              </a:rPr>
              <a:t>Paris </a:t>
            </a:r>
            <a:r>
              <a:rPr lang="sv-SE" sz="1350" b="1" dirty="0" err="1">
                <a:solidFill>
                  <a:schemeClr val="accent1"/>
                </a:solidFill>
                <a:latin typeface="Arial"/>
              </a:rPr>
              <a:t>Agreement</a:t>
            </a:r>
            <a:endParaRPr lang="sv-SE" sz="1350" b="1" dirty="0">
              <a:solidFill>
                <a:schemeClr val="accent1"/>
              </a:solidFill>
              <a:latin typeface="Arial"/>
            </a:endParaRPr>
          </a:p>
          <a:p>
            <a:pPr defTabSz="685783">
              <a:defRPr/>
            </a:pPr>
            <a:endParaRPr lang="sv-SE" sz="1350" dirty="0">
              <a:solidFill>
                <a:schemeClr val="tx2"/>
              </a:solidFill>
              <a:latin typeface="Arial"/>
            </a:endParaRPr>
          </a:p>
          <a:p>
            <a:pPr defTabSz="685783">
              <a:defRPr/>
            </a:pPr>
            <a:r>
              <a:rPr lang="sv-SE" sz="1350" dirty="0" err="1">
                <a:solidFill>
                  <a:schemeClr val="tx2"/>
                </a:solidFill>
                <a:latin typeface="Arial"/>
              </a:rPr>
              <a:t>Scope</a:t>
            </a:r>
            <a:r>
              <a:rPr lang="sv-SE" sz="1350" dirty="0">
                <a:solidFill>
                  <a:schemeClr val="tx2"/>
                </a:solidFill>
                <a:latin typeface="Arial"/>
              </a:rPr>
              <a:t> 1 </a:t>
            </a:r>
            <a:r>
              <a:rPr lang="sv-SE" sz="1350">
                <a:solidFill>
                  <a:schemeClr val="tx2"/>
                </a:solidFill>
                <a:latin typeface="Arial"/>
              </a:rPr>
              <a:t>&amp; 2*: </a:t>
            </a:r>
            <a:r>
              <a:rPr lang="sv-SE" sz="1600" b="1" dirty="0">
                <a:solidFill>
                  <a:schemeClr val="accent1"/>
                </a:solidFill>
                <a:latin typeface="Arial"/>
              </a:rPr>
              <a:t>-59% </a:t>
            </a:r>
            <a:r>
              <a:rPr lang="sv-SE" sz="1350">
                <a:solidFill>
                  <a:schemeClr val="tx2"/>
                </a:solidFill>
                <a:latin typeface="Arial"/>
              </a:rPr>
              <a:t>by 2030</a:t>
            </a:r>
            <a:endParaRPr lang="sv-SE" sz="1350" dirty="0">
              <a:solidFill>
                <a:schemeClr val="tx2"/>
              </a:solidFill>
              <a:latin typeface="Arial"/>
            </a:endParaRPr>
          </a:p>
          <a:p>
            <a:pPr defTabSz="685783">
              <a:defRPr/>
            </a:pPr>
            <a:r>
              <a:rPr lang="sv-SE" sz="1350" err="1">
                <a:solidFill>
                  <a:schemeClr val="tx2"/>
                </a:solidFill>
                <a:latin typeface="Arial"/>
              </a:rPr>
              <a:t>Scope</a:t>
            </a:r>
            <a:r>
              <a:rPr lang="sv-SE" sz="1350">
                <a:solidFill>
                  <a:schemeClr val="tx2"/>
                </a:solidFill>
                <a:latin typeface="Arial"/>
              </a:rPr>
              <a:t> 3*: </a:t>
            </a:r>
            <a:r>
              <a:rPr lang="sv-SE" sz="1600" b="1" dirty="0">
                <a:solidFill>
                  <a:schemeClr val="accent1"/>
                </a:solidFill>
                <a:latin typeface="Arial"/>
              </a:rPr>
              <a:t>-30% </a:t>
            </a:r>
            <a:r>
              <a:rPr lang="sv-SE" sz="1350">
                <a:solidFill>
                  <a:schemeClr val="tx2"/>
                </a:solidFill>
                <a:latin typeface="Arial"/>
              </a:rPr>
              <a:t>by 2030</a:t>
            </a:r>
          </a:p>
        </p:txBody>
      </p:sp>
      <p:cxnSp>
        <p:nvCxnSpPr>
          <p:cNvPr id="56" name="Rak koppling 55"/>
          <p:cNvCxnSpPr/>
          <p:nvPr/>
        </p:nvCxnSpPr>
        <p:spPr>
          <a:xfrm>
            <a:off x="364210" y="2859782"/>
            <a:ext cx="841558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3226829" y="2913021"/>
            <a:ext cx="269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>
                <a:solidFill>
                  <a:schemeClr val="accent1"/>
                </a:solidFill>
              </a:rPr>
              <a:t>Some</a:t>
            </a:r>
            <a:r>
              <a:rPr lang="sv-SE" sz="1400" b="1" dirty="0">
                <a:solidFill>
                  <a:schemeClr val="accent1"/>
                </a:solidFill>
              </a:rPr>
              <a:t> </a:t>
            </a:r>
            <a:r>
              <a:rPr lang="sv-SE" sz="1400" b="1" dirty="0" err="1">
                <a:solidFill>
                  <a:schemeClr val="accent1"/>
                </a:solidFill>
              </a:rPr>
              <a:t>of</a:t>
            </a:r>
            <a:r>
              <a:rPr lang="sv-SE" sz="1400" b="1" dirty="0">
                <a:solidFill>
                  <a:schemeClr val="accent1"/>
                </a:solidFill>
              </a:rPr>
              <a:t> </a:t>
            </a:r>
            <a:r>
              <a:rPr lang="sv-SE" sz="1400" b="1" dirty="0" err="1">
                <a:solidFill>
                  <a:schemeClr val="accent1"/>
                </a:solidFill>
              </a:rPr>
              <a:t>our</a:t>
            </a:r>
            <a:r>
              <a:rPr lang="sv-SE" sz="1400" b="1" dirty="0">
                <a:solidFill>
                  <a:schemeClr val="accent1"/>
                </a:solidFill>
              </a:rPr>
              <a:t> </a:t>
            </a:r>
            <a:r>
              <a:rPr lang="sv-SE" sz="1400" b="1" dirty="0" err="1">
                <a:solidFill>
                  <a:schemeClr val="accent1"/>
                </a:solidFill>
              </a:rPr>
              <a:t>results</a:t>
            </a:r>
            <a:r>
              <a:rPr lang="sv-SE" sz="1400" b="1" dirty="0">
                <a:solidFill>
                  <a:schemeClr val="accent1"/>
                </a:solidFill>
              </a:rPr>
              <a:t> in 2020*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42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119515" y="3372060"/>
            <a:ext cx="733042" cy="639737"/>
          </a:xfrm>
          <a:custGeom>
            <a:avLst/>
            <a:gdLst>
              <a:gd name="T0" fmla="*/ 542 w 617"/>
              <a:gd name="T1" fmla="*/ 317 h 538"/>
              <a:gd name="T2" fmla="*/ 447 w 617"/>
              <a:gd name="T3" fmla="*/ 302 h 538"/>
              <a:gd name="T4" fmla="*/ 305 w 617"/>
              <a:gd name="T5" fmla="*/ 347 h 538"/>
              <a:gd name="T6" fmla="*/ 334 w 617"/>
              <a:gd name="T7" fmla="*/ 179 h 538"/>
              <a:gd name="T8" fmla="*/ 472 w 617"/>
              <a:gd name="T9" fmla="*/ 147 h 538"/>
              <a:gd name="T10" fmla="*/ 485 w 617"/>
              <a:gd name="T11" fmla="*/ 0 h 538"/>
              <a:gd name="T12" fmla="*/ 299 w 617"/>
              <a:gd name="T13" fmla="*/ 224 h 538"/>
              <a:gd name="T14" fmla="*/ 273 w 617"/>
              <a:gd name="T15" fmla="*/ 238 h 538"/>
              <a:gd name="T16" fmla="*/ 55 w 617"/>
              <a:gd name="T17" fmla="*/ 97 h 538"/>
              <a:gd name="T18" fmla="*/ 203 w 617"/>
              <a:gd name="T19" fmla="*/ 256 h 538"/>
              <a:gd name="T20" fmla="*/ 289 w 617"/>
              <a:gd name="T21" fmla="*/ 307 h 538"/>
              <a:gd name="T22" fmla="*/ 220 w 617"/>
              <a:gd name="T23" fmla="*/ 309 h 538"/>
              <a:gd name="T24" fmla="*/ 5 w 617"/>
              <a:gd name="T25" fmla="*/ 334 h 538"/>
              <a:gd name="T26" fmla="*/ 31 w 617"/>
              <a:gd name="T27" fmla="*/ 339 h 538"/>
              <a:gd name="T28" fmla="*/ 227 w 617"/>
              <a:gd name="T29" fmla="*/ 333 h 538"/>
              <a:gd name="T30" fmla="*/ 410 w 617"/>
              <a:gd name="T31" fmla="*/ 380 h 538"/>
              <a:gd name="T32" fmla="*/ 358 w 617"/>
              <a:gd name="T33" fmla="*/ 422 h 538"/>
              <a:gd name="T34" fmla="*/ 276 w 617"/>
              <a:gd name="T35" fmla="*/ 423 h 538"/>
              <a:gd name="T36" fmla="*/ 213 w 617"/>
              <a:gd name="T37" fmla="*/ 404 h 538"/>
              <a:gd name="T38" fmla="*/ 213 w 617"/>
              <a:gd name="T39" fmla="*/ 421 h 538"/>
              <a:gd name="T40" fmla="*/ 277 w 617"/>
              <a:gd name="T41" fmla="*/ 439 h 538"/>
              <a:gd name="T42" fmla="*/ 359 w 617"/>
              <a:gd name="T43" fmla="*/ 437 h 538"/>
              <a:gd name="T44" fmla="*/ 428 w 617"/>
              <a:gd name="T45" fmla="*/ 404 h 538"/>
              <a:gd name="T46" fmla="*/ 509 w 617"/>
              <a:gd name="T47" fmla="*/ 355 h 538"/>
              <a:gd name="T48" fmla="*/ 577 w 617"/>
              <a:gd name="T49" fmla="*/ 322 h 538"/>
              <a:gd name="T50" fmla="*/ 538 w 617"/>
              <a:gd name="T51" fmla="*/ 393 h 538"/>
              <a:gd name="T52" fmla="*/ 287 w 617"/>
              <a:gd name="T53" fmla="*/ 517 h 538"/>
              <a:gd name="T54" fmla="*/ 66 w 617"/>
              <a:gd name="T55" fmla="*/ 499 h 538"/>
              <a:gd name="T56" fmla="*/ 168 w 617"/>
              <a:gd name="T57" fmla="*/ 489 h 538"/>
              <a:gd name="T58" fmla="*/ 317 w 617"/>
              <a:gd name="T59" fmla="*/ 538 h 538"/>
              <a:gd name="T60" fmla="*/ 546 w 617"/>
              <a:gd name="T61" fmla="*/ 406 h 538"/>
              <a:gd name="T62" fmla="*/ 462 w 617"/>
              <a:gd name="T63" fmla="*/ 135 h 538"/>
              <a:gd name="T64" fmla="*/ 343 w 617"/>
              <a:gd name="T65" fmla="*/ 165 h 538"/>
              <a:gd name="T66" fmla="*/ 462 w 617"/>
              <a:gd name="T67" fmla="*/ 135 h 538"/>
              <a:gd name="T68" fmla="*/ 499 w 617"/>
              <a:gd name="T69" fmla="*/ 16 h 538"/>
              <a:gd name="T70" fmla="*/ 385 w 617"/>
              <a:gd name="T71" fmla="*/ 46 h 538"/>
              <a:gd name="T72" fmla="*/ 70 w 617"/>
              <a:gd name="T73" fmla="*/ 126 h 538"/>
              <a:gd name="T74" fmla="*/ 203 w 617"/>
              <a:gd name="T75" fmla="*/ 240 h 538"/>
              <a:gd name="T76" fmla="*/ 120 w 617"/>
              <a:gd name="T77" fmla="*/ 104 h 538"/>
              <a:gd name="T78" fmla="*/ 132 w 617"/>
              <a:gd name="T79" fmla="*/ 135 h 538"/>
              <a:gd name="T80" fmla="*/ 334 w 617"/>
              <a:gd name="T81" fmla="*/ 346 h 538"/>
              <a:gd name="T82" fmla="*/ 421 w 617"/>
              <a:gd name="T83" fmla="*/ 303 h 538"/>
              <a:gd name="T84" fmla="*/ 411 w 617"/>
              <a:gd name="T85" fmla="*/ 335 h 538"/>
              <a:gd name="T86" fmla="*/ 521 w 617"/>
              <a:gd name="T87" fmla="*/ 330 h 538"/>
              <a:gd name="T88" fmla="*/ 431 w 617"/>
              <a:gd name="T89" fmla="*/ 384 h 538"/>
              <a:gd name="T90" fmla="*/ 406 w 617"/>
              <a:gd name="T91" fmla="*/ 356 h 538"/>
              <a:gd name="T92" fmla="*/ 458 w 617"/>
              <a:gd name="T93" fmla="*/ 323 h 538"/>
              <a:gd name="T94" fmla="*/ 521 w 617"/>
              <a:gd name="T95" fmla="*/ 33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7" h="538">
                <a:moveTo>
                  <a:pt x="611" y="331"/>
                </a:moveTo>
                <a:cubicBezTo>
                  <a:pt x="606" y="316"/>
                  <a:pt x="591" y="309"/>
                  <a:pt x="579" y="307"/>
                </a:cubicBezTo>
                <a:cubicBezTo>
                  <a:pt x="565" y="306"/>
                  <a:pt x="553" y="311"/>
                  <a:pt x="542" y="317"/>
                </a:cubicBezTo>
                <a:cubicBezTo>
                  <a:pt x="535" y="302"/>
                  <a:pt x="525" y="295"/>
                  <a:pt x="508" y="293"/>
                </a:cubicBezTo>
                <a:cubicBezTo>
                  <a:pt x="486" y="290"/>
                  <a:pt x="468" y="300"/>
                  <a:pt x="452" y="309"/>
                </a:cubicBezTo>
                <a:cubicBezTo>
                  <a:pt x="451" y="307"/>
                  <a:pt x="449" y="305"/>
                  <a:pt x="447" y="302"/>
                </a:cubicBezTo>
                <a:cubicBezTo>
                  <a:pt x="440" y="295"/>
                  <a:pt x="433" y="290"/>
                  <a:pt x="424" y="288"/>
                </a:cubicBezTo>
                <a:cubicBezTo>
                  <a:pt x="405" y="285"/>
                  <a:pt x="388" y="295"/>
                  <a:pt x="374" y="303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4" y="307"/>
                  <a:pt x="304" y="307"/>
                  <a:pt x="304" y="307"/>
                </a:cubicBezTo>
                <a:cubicBezTo>
                  <a:pt x="304" y="274"/>
                  <a:pt x="307" y="250"/>
                  <a:pt x="313" y="228"/>
                </a:cubicBezTo>
                <a:cubicBezTo>
                  <a:pt x="319" y="211"/>
                  <a:pt x="326" y="195"/>
                  <a:pt x="334" y="179"/>
                </a:cubicBezTo>
                <a:cubicBezTo>
                  <a:pt x="340" y="180"/>
                  <a:pt x="350" y="181"/>
                  <a:pt x="363" y="181"/>
                </a:cubicBezTo>
                <a:cubicBezTo>
                  <a:pt x="363" y="181"/>
                  <a:pt x="363" y="181"/>
                  <a:pt x="363" y="181"/>
                </a:cubicBezTo>
                <a:cubicBezTo>
                  <a:pt x="394" y="181"/>
                  <a:pt x="439" y="175"/>
                  <a:pt x="472" y="147"/>
                </a:cubicBezTo>
                <a:cubicBezTo>
                  <a:pt x="526" y="101"/>
                  <a:pt x="525" y="14"/>
                  <a:pt x="525" y="10"/>
                </a:cubicBezTo>
                <a:cubicBezTo>
                  <a:pt x="525" y="6"/>
                  <a:pt x="523" y="3"/>
                  <a:pt x="519" y="3"/>
                </a:cubicBezTo>
                <a:cubicBezTo>
                  <a:pt x="519" y="3"/>
                  <a:pt x="505" y="0"/>
                  <a:pt x="485" y="0"/>
                </a:cubicBezTo>
                <a:cubicBezTo>
                  <a:pt x="453" y="0"/>
                  <a:pt x="408" y="6"/>
                  <a:pt x="375" y="34"/>
                </a:cubicBezTo>
                <a:cubicBezTo>
                  <a:pt x="323" y="79"/>
                  <a:pt x="322" y="163"/>
                  <a:pt x="322" y="171"/>
                </a:cubicBezTo>
                <a:cubicBezTo>
                  <a:pt x="312" y="188"/>
                  <a:pt x="305" y="205"/>
                  <a:pt x="299" y="224"/>
                </a:cubicBezTo>
                <a:cubicBezTo>
                  <a:pt x="295" y="237"/>
                  <a:pt x="292" y="250"/>
                  <a:pt x="291" y="265"/>
                </a:cubicBezTo>
                <a:cubicBezTo>
                  <a:pt x="285" y="256"/>
                  <a:pt x="279" y="248"/>
                  <a:pt x="273" y="239"/>
                </a:cubicBezTo>
                <a:cubicBezTo>
                  <a:pt x="273" y="239"/>
                  <a:pt x="273" y="239"/>
                  <a:pt x="273" y="238"/>
                </a:cubicBezTo>
                <a:cubicBezTo>
                  <a:pt x="273" y="235"/>
                  <a:pt x="262" y="148"/>
                  <a:pt x="202" y="110"/>
                </a:cubicBezTo>
                <a:cubicBezTo>
                  <a:pt x="180" y="96"/>
                  <a:pt x="153" y="88"/>
                  <a:pt x="120" y="88"/>
                </a:cubicBezTo>
                <a:cubicBezTo>
                  <a:pt x="85" y="88"/>
                  <a:pt x="57" y="97"/>
                  <a:pt x="55" y="97"/>
                </a:cubicBezTo>
                <a:cubicBezTo>
                  <a:pt x="52" y="99"/>
                  <a:pt x="50" y="102"/>
                  <a:pt x="50" y="106"/>
                </a:cubicBezTo>
                <a:cubicBezTo>
                  <a:pt x="51" y="109"/>
                  <a:pt x="62" y="196"/>
                  <a:pt x="121" y="234"/>
                </a:cubicBezTo>
                <a:cubicBezTo>
                  <a:pt x="143" y="248"/>
                  <a:pt x="171" y="256"/>
                  <a:pt x="203" y="256"/>
                </a:cubicBezTo>
                <a:cubicBezTo>
                  <a:pt x="228" y="256"/>
                  <a:pt x="250" y="251"/>
                  <a:pt x="261" y="248"/>
                </a:cubicBezTo>
                <a:cubicBezTo>
                  <a:pt x="272" y="262"/>
                  <a:pt x="281" y="277"/>
                  <a:pt x="289" y="293"/>
                </a:cubicBezTo>
                <a:cubicBezTo>
                  <a:pt x="289" y="298"/>
                  <a:pt x="289" y="302"/>
                  <a:pt x="289" y="307"/>
                </a:cubicBezTo>
                <a:cubicBezTo>
                  <a:pt x="289" y="347"/>
                  <a:pt x="289" y="347"/>
                  <a:pt x="289" y="347"/>
                </a:cubicBezTo>
                <a:cubicBezTo>
                  <a:pt x="269" y="344"/>
                  <a:pt x="255" y="334"/>
                  <a:pt x="236" y="321"/>
                </a:cubicBezTo>
                <a:cubicBezTo>
                  <a:pt x="231" y="317"/>
                  <a:pt x="225" y="313"/>
                  <a:pt x="220" y="309"/>
                </a:cubicBezTo>
                <a:cubicBezTo>
                  <a:pt x="169" y="275"/>
                  <a:pt x="127" y="282"/>
                  <a:pt x="79" y="301"/>
                </a:cubicBezTo>
                <a:cubicBezTo>
                  <a:pt x="61" y="309"/>
                  <a:pt x="43" y="317"/>
                  <a:pt x="25" y="325"/>
                </a:cubicBezTo>
                <a:cubicBezTo>
                  <a:pt x="18" y="328"/>
                  <a:pt x="12" y="331"/>
                  <a:pt x="5" y="334"/>
                </a:cubicBezTo>
                <a:cubicBezTo>
                  <a:pt x="1" y="336"/>
                  <a:pt x="0" y="340"/>
                  <a:pt x="1" y="344"/>
                </a:cubicBezTo>
                <a:cubicBezTo>
                  <a:pt x="3" y="348"/>
                  <a:pt x="8" y="349"/>
                  <a:pt x="11" y="348"/>
                </a:cubicBezTo>
                <a:cubicBezTo>
                  <a:pt x="18" y="345"/>
                  <a:pt x="25" y="342"/>
                  <a:pt x="31" y="339"/>
                </a:cubicBezTo>
                <a:cubicBezTo>
                  <a:pt x="49" y="331"/>
                  <a:pt x="67" y="323"/>
                  <a:pt x="85" y="315"/>
                </a:cubicBezTo>
                <a:cubicBezTo>
                  <a:pt x="130" y="297"/>
                  <a:pt x="165" y="292"/>
                  <a:pt x="211" y="322"/>
                </a:cubicBezTo>
                <a:cubicBezTo>
                  <a:pt x="217" y="326"/>
                  <a:pt x="222" y="330"/>
                  <a:pt x="227" y="333"/>
                </a:cubicBezTo>
                <a:cubicBezTo>
                  <a:pt x="253" y="351"/>
                  <a:pt x="273" y="365"/>
                  <a:pt x="312" y="363"/>
                </a:cubicBezTo>
                <a:cubicBezTo>
                  <a:pt x="315" y="363"/>
                  <a:pt x="319" y="363"/>
                  <a:pt x="323" y="362"/>
                </a:cubicBezTo>
                <a:cubicBezTo>
                  <a:pt x="351" y="360"/>
                  <a:pt x="394" y="357"/>
                  <a:pt x="410" y="380"/>
                </a:cubicBezTo>
                <a:cubicBezTo>
                  <a:pt x="419" y="392"/>
                  <a:pt x="413" y="402"/>
                  <a:pt x="407" y="409"/>
                </a:cubicBezTo>
                <a:cubicBezTo>
                  <a:pt x="397" y="420"/>
                  <a:pt x="380" y="421"/>
                  <a:pt x="363" y="421"/>
                </a:cubicBezTo>
                <a:cubicBezTo>
                  <a:pt x="358" y="422"/>
                  <a:pt x="358" y="422"/>
                  <a:pt x="358" y="422"/>
                </a:cubicBezTo>
                <a:cubicBezTo>
                  <a:pt x="353" y="422"/>
                  <a:pt x="347" y="422"/>
                  <a:pt x="341" y="422"/>
                </a:cubicBezTo>
                <a:cubicBezTo>
                  <a:pt x="320" y="423"/>
                  <a:pt x="299" y="425"/>
                  <a:pt x="278" y="424"/>
                </a:cubicBezTo>
                <a:cubicBezTo>
                  <a:pt x="276" y="423"/>
                  <a:pt x="276" y="423"/>
                  <a:pt x="276" y="423"/>
                </a:cubicBezTo>
                <a:cubicBezTo>
                  <a:pt x="266" y="423"/>
                  <a:pt x="255" y="422"/>
                  <a:pt x="247" y="420"/>
                </a:cubicBezTo>
                <a:cubicBezTo>
                  <a:pt x="238" y="417"/>
                  <a:pt x="229" y="412"/>
                  <a:pt x="220" y="408"/>
                </a:cubicBezTo>
                <a:cubicBezTo>
                  <a:pt x="218" y="407"/>
                  <a:pt x="215" y="405"/>
                  <a:pt x="213" y="404"/>
                </a:cubicBezTo>
                <a:cubicBezTo>
                  <a:pt x="209" y="402"/>
                  <a:pt x="205" y="404"/>
                  <a:pt x="203" y="408"/>
                </a:cubicBezTo>
                <a:cubicBezTo>
                  <a:pt x="201" y="411"/>
                  <a:pt x="202" y="416"/>
                  <a:pt x="206" y="418"/>
                </a:cubicBezTo>
                <a:cubicBezTo>
                  <a:pt x="208" y="419"/>
                  <a:pt x="211" y="420"/>
                  <a:pt x="213" y="421"/>
                </a:cubicBezTo>
                <a:cubicBezTo>
                  <a:pt x="222" y="426"/>
                  <a:pt x="232" y="431"/>
                  <a:pt x="242" y="434"/>
                </a:cubicBezTo>
                <a:cubicBezTo>
                  <a:pt x="253" y="438"/>
                  <a:pt x="264" y="438"/>
                  <a:pt x="275" y="439"/>
                </a:cubicBezTo>
                <a:cubicBezTo>
                  <a:pt x="277" y="439"/>
                  <a:pt x="277" y="439"/>
                  <a:pt x="277" y="439"/>
                </a:cubicBezTo>
                <a:cubicBezTo>
                  <a:pt x="283" y="439"/>
                  <a:pt x="290" y="439"/>
                  <a:pt x="296" y="439"/>
                </a:cubicBezTo>
                <a:cubicBezTo>
                  <a:pt x="311" y="439"/>
                  <a:pt x="327" y="438"/>
                  <a:pt x="342" y="438"/>
                </a:cubicBezTo>
                <a:cubicBezTo>
                  <a:pt x="348" y="437"/>
                  <a:pt x="353" y="437"/>
                  <a:pt x="359" y="437"/>
                </a:cubicBezTo>
                <a:cubicBezTo>
                  <a:pt x="364" y="436"/>
                  <a:pt x="364" y="436"/>
                  <a:pt x="364" y="436"/>
                </a:cubicBezTo>
                <a:cubicBezTo>
                  <a:pt x="382" y="436"/>
                  <a:pt x="403" y="435"/>
                  <a:pt x="418" y="419"/>
                </a:cubicBezTo>
                <a:cubicBezTo>
                  <a:pt x="423" y="414"/>
                  <a:pt x="426" y="409"/>
                  <a:pt x="428" y="404"/>
                </a:cubicBezTo>
                <a:cubicBezTo>
                  <a:pt x="432" y="401"/>
                  <a:pt x="436" y="399"/>
                  <a:pt x="439" y="397"/>
                </a:cubicBezTo>
                <a:cubicBezTo>
                  <a:pt x="452" y="389"/>
                  <a:pt x="452" y="389"/>
                  <a:pt x="452" y="389"/>
                </a:cubicBezTo>
                <a:cubicBezTo>
                  <a:pt x="470" y="378"/>
                  <a:pt x="490" y="366"/>
                  <a:pt x="509" y="355"/>
                </a:cubicBezTo>
                <a:cubicBezTo>
                  <a:pt x="516" y="351"/>
                  <a:pt x="522" y="347"/>
                  <a:pt x="529" y="342"/>
                </a:cubicBezTo>
                <a:cubicBezTo>
                  <a:pt x="534" y="339"/>
                  <a:pt x="539" y="336"/>
                  <a:pt x="544" y="333"/>
                </a:cubicBezTo>
                <a:cubicBezTo>
                  <a:pt x="555" y="326"/>
                  <a:pt x="566" y="321"/>
                  <a:pt x="577" y="322"/>
                </a:cubicBezTo>
                <a:cubicBezTo>
                  <a:pt x="584" y="323"/>
                  <a:pt x="594" y="327"/>
                  <a:pt x="597" y="336"/>
                </a:cubicBezTo>
                <a:cubicBezTo>
                  <a:pt x="600" y="345"/>
                  <a:pt x="593" y="356"/>
                  <a:pt x="585" y="362"/>
                </a:cubicBezTo>
                <a:cubicBezTo>
                  <a:pt x="569" y="373"/>
                  <a:pt x="553" y="384"/>
                  <a:pt x="538" y="393"/>
                </a:cubicBezTo>
                <a:cubicBezTo>
                  <a:pt x="529" y="399"/>
                  <a:pt x="510" y="411"/>
                  <a:pt x="489" y="426"/>
                </a:cubicBezTo>
                <a:cubicBezTo>
                  <a:pt x="439" y="459"/>
                  <a:pt x="371" y="504"/>
                  <a:pt x="348" y="516"/>
                </a:cubicBezTo>
                <a:cubicBezTo>
                  <a:pt x="329" y="525"/>
                  <a:pt x="310" y="525"/>
                  <a:pt x="287" y="517"/>
                </a:cubicBezTo>
                <a:cubicBezTo>
                  <a:pt x="270" y="511"/>
                  <a:pt x="253" y="505"/>
                  <a:pt x="237" y="498"/>
                </a:cubicBezTo>
                <a:cubicBezTo>
                  <a:pt x="216" y="490"/>
                  <a:pt x="194" y="482"/>
                  <a:pt x="173" y="475"/>
                </a:cubicBezTo>
                <a:cubicBezTo>
                  <a:pt x="131" y="461"/>
                  <a:pt x="96" y="480"/>
                  <a:pt x="66" y="499"/>
                </a:cubicBezTo>
                <a:cubicBezTo>
                  <a:pt x="63" y="501"/>
                  <a:pt x="62" y="506"/>
                  <a:pt x="64" y="509"/>
                </a:cubicBezTo>
                <a:cubicBezTo>
                  <a:pt x="66" y="513"/>
                  <a:pt x="71" y="514"/>
                  <a:pt x="74" y="511"/>
                </a:cubicBezTo>
                <a:cubicBezTo>
                  <a:pt x="107" y="491"/>
                  <a:pt x="136" y="479"/>
                  <a:pt x="168" y="489"/>
                </a:cubicBezTo>
                <a:cubicBezTo>
                  <a:pt x="189" y="496"/>
                  <a:pt x="211" y="504"/>
                  <a:pt x="231" y="513"/>
                </a:cubicBezTo>
                <a:cubicBezTo>
                  <a:pt x="248" y="519"/>
                  <a:pt x="265" y="526"/>
                  <a:pt x="282" y="531"/>
                </a:cubicBezTo>
                <a:cubicBezTo>
                  <a:pt x="294" y="536"/>
                  <a:pt x="306" y="538"/>
                  <a:pt x="317" y="538"/>
                </a:cubicBezTo>
                <a:cubicBezTo>
                  <a:pt x="330" y="538"/>
                  <a:pt x="342" y="535"/>
                  <a:pt x="354" y="529"/>
                </a:cubicBezTo>
                <a:cubicBezTo>
                  <a:pt x="379" y="517"/>
                  <a:pt x="447" y="472"/>
                  <a:pt x="497" y="438"/>
                </a:cubicBezTo>
                <a:cubicBezTo>
                  <a:pt x="519" y="424"/>
                  <a:pt x="537" y="412"/>
                  <a:pt x="546" y="406"/>
                </a:cubicBezTo>
                <a:cubicBezTo>
                  <a:pt x="561" y="397"/>
                  <a:pt x="578" y="386"/>
                  <a:pt x="594" y="374"/>
                </a:cubicBezTo>
                <a:cubicBezTo>
                  <a:pt x="607" y="365"/>
                  <a:pt x="617" y="347"/>
                  <a:pt x="611" y="331"/>
                </a:cubicBezTo>
                <a:close/>
                <a:moveTo>
                  <a:pt x="462" y="135"/>
                </a:moveTo>
                <a:cubicBezTo>
                  <a:pt x="433" y="160"/>
                  <a:pt x="392" y="166"/>
                  <a:pt x="363" y="166"/>
                </a:cubicBezTo>
                <a:cubicBezTo>
                  <a:pt x="363" y="166"/>
                  <a:pt x="363" y="166"/>
                  <a:pt x="363" y="166"/>
                </a:cubicBezTo>
                <a:cubicBezTo>
                  <a:pt x="355" y="166"/>
                  <a:pt x="348" y="165"/>
                  <a:pt x="343" y="165"/>
                </a:cubicBezTo>
                <a:cubicBezTo>
                  <a:pt x="369" y="124"/>
                  <a:pt x="406" y="88"/>
                  <a:pt x="452" y="61"/>
                </a:cubicBezTo>
                <a:cubicBezTo>
                  <a:pt x="452" y="61"/>
                  <a:pt x="472" y="50"/>
                  <a:pt x="509" y="28"/>
                </a:cubicBezTo>
                <a:cubicBezTo>
                  <a:pt x="507" y="54"/>
                  <a:pt x="497" y="106"/>
                  <a:pt x="462" y="135"/>
                </a:cubicBezTo>
                <a:close/>
                <a:moveTo>
                  <a:pt x="385" y="46"/>
                </a:moveTo>
                <a:cubicBezTo>
                  <a:pt x="415" y="21"/>
                  <a:pt x="455" y="15"/>
                  <a:pt x="485" y="15"/>
                </a:cubicBezTo>
                <a:cubicBezTo>
                  <a:pt x="490" y="15"/>
                  <a:pt x="495" y="16"/>
                  <a:pt x="499" y="16"/>
                </a:cubicBezTo>
                <a:cubicBezTo>
                  <a:pt x="477" y="29"/>
                  <a:pt x="446" y="47"/>
                  <a:pt x="444" y="48"/>
                </a:cubicBezTo>
                <a:cubicBezTo>
                  <a:pt x="402" y="73"/>
                  <a:pt x="366" y="106"/>
                  <a:pt x="339" y="143"/>
                </a:cubicBezTo>
                <a:cubicBezTo>
                  <a:pt x="343" y="115"/>
                  <a:pt x="354" y="72"/>
                  <a:pt x="385" y="46"/>
                </a:cubicBezTo>
                <a:close/>
                <a:moveTo>
                  <a:pt x="203" y="240"/>
                </a:moveTo>
                <a:cubicBezTo>
                  <a:pt x="174" y="240"/>
                  <a:pt x="149" y="234"/>
                  <a:pt x="130" y="222"/>
                </a:cubicBezTo>
                <a:cubicBezTo>
                  <a:pt x="94" y="198"/>
                  <a:pt x="77" y="154"/>
                  <a:pt x="70" y="126"/>
                </a:cubicBezTo>
                <a:cubicBezTo>
                  <a:pt x="107" y="141"/>
                  <a:pt x="126" y="149"/>
                  <a:pt x="126" y="149"/>
                </a:cubicBezTo>
                <a:cubicBezTo>
                  <a:pt x="176" y="169"/>
                  <a:pt x="218" y="199"/>
                  <a:pt x="250" y="235"/>
                </a:cubicBezTo>
                <a:cubicBezTo>
                  <a:pt x="239" y="238"/>
                  <a:pt x="222" y="240"/>
                  <a:pt x="203" y="240"/>
                </a:cubicBezTo>
                <a:close/>
                <a:moveTo>
                  <a:pt x="132" y="135"/>
                </a:moveTo>
                <a:cubicBezTo>
                  <a:pt x="131" y="134"/>
                  <a:pt x="92" y="119"/>
                  <a:pt x="69" y="110"/>
                </a:cubicBezTo>
                <a:cubicBezTo>
                  <a:pt x="79" y="107"/>
                  <a:pt x="99" y="104"/>
                  <a:pt x="120" y="104"/>
                </a:cubicBezTo>
                <a:cubicBezTo>
                  <a:pt x="150" y="104"/>
                  <a:pt x="174" y="110"/>
                  <a:pt x="194" y="122"/>
                </a:cubicBezTo>
                <a:cubicBezTo>
                  <a:pt x="229" y="145"/>
                  <a:pt x="246" y="188"/>
                  <a:pt x="253" y="216"/>
                </a:cubicBezTo>
                <a:cubicBezTo>
                  <a:pt x="221" y="182"/>
                  <a:pt x="180" y="154"/>
                  <a:pt x="132" y="135"/>
                </a:cubicBezTo>
                <a:close/>
                <a:moveTo>
                  <a:pt x="389" y="349"/>
                </a:moveTo>
                <a:cubicBezTo>
                  <a:pt x="389" y="349"/>
                  <a:pt x="389" y="350"/>
                  <a:pt x="388" y="350"/>
                </a:cubicBezTo>
                <a:cubicBezTo>
                  <a:pt x="371" y="345"/>
                  <a:pt x="351" y="346"/>
                  <a:pt x="334" y="346"/>
                </a:cubicBezTo>
                <a:cubicBezTo>
                  <a:pt x="378" y="318"/>
                  <a:pt x="378" y="318"/>
                  <a:pt x="378" y="318"/>
                </a:cubicBezTo>
                <a:cubicBezTo>
                  <a:pt x="382" y="316"/>
                  <a:pt x="382" y="316"/>
                  <a:pt x="382" y="316"/>
                </a:cubicBezTo>
                <a:cubicBezTo>
                  <a:pt x="394" y="309"/>
                  <a:pt x="408" y="301"/>
                  <a:pt x="421" y="303"/>
                </a:cubicBezTo>
                <a:cubicBezTo>
                  <a:pt x="426" y="304"/>
                  <a:pt x="431" y="307"/>
                  <a:pt x="435" y="312"/>
                </a:cubicBezTo>
                <a:cubicBezTo>
                  <a:pt x="437" y="314"/>
                  <a:pt x="438" y="316"/>
                  <a:pt x="439" y="317"/>
                </a:cubicBezTo>
                <a:cubicBezTo>
                  <a:pt x="429" y="323"/>
                  <a:pt x="420" y="329"/>
                  <a:pt x="411" y="335"/>
                </a:cubicBezTo>
                <a:cubicBezTo>
                  <a:pt x="405" y="339"/>
                  <a:pt x="400" y="342"/>
                  <a:pt x="394" y="346"/>
                </a:cubicBezTo>
                <a:lnTo>
                  <a:pt x="389" y="349"/>
                </a:lnTo>
                <a:close/>
                <a:moveTo>
                  <a:pt x="521" y="330"/>
                </a:moveTo>
                <a:cubicBezTo>
                  <a:pt x="514" y="334"/>
                  <a:pt x="508" y="338"/>
                  <a:pt x="501" y="341"/>
                </a:cubicBezTo>
                <a:cubicBezTo>
                  <a:pt x="482" y="353"/>
                  <a:pt x="463" y="365"/>
                  <a:pt x="444" y="376"/>
                </a:cubicBezTo>
                <a:cubicBezTo>
                  <a:pt x="431" y="384"/>
                  <a:pt x="431" y="384"/>
                  <a:pt x="431" y="384"/>
                </a:cubicBezTo>
                <a:cubicBezTo>
                  <a:pt x="431" y="384"/>
                  <a:pt x="430" y="385"/>
                  <a:pt x="429" y="385"/>
                </a:cubicBezTo>
                <a:cubicBezTo>
                  <a:pt x="428" y="380"/>
                  <a:pt x="426" y="375"/>
                  <a:pt x="423" y="371"/>
                </a:cubicBezTo>
                <a:cubicBezTo>
                  <a:pt x="418" y="364"/>
                  <a:pt x="413" y="360"/>
                  <a:pt x="406" y="356"/>
                </a:cubicBezTo>
                <a:cubicBezTo>
                  <a:pt x="410" y="353"/>
                  <a:pt x="415" y="351"/>
                  <a:pt x="419" y="348"/>
                </a:cubicBezTo>
                <a:cubicBezTo>
                  <a:pt x="430" y="341"/>
                  <a:pt x="441" y="333"/>
                  <a:pt x="453" y="327"/>
                </a:cubicBezTo>
                <a:cubicBezTo>
                  <a:pt x="458" y="323"/>
                  <a:pt x="458" y="323"/>
                  <a:pt x="458" y="323"/>
                </a:cubicBezTo>
                <a:cubicBezTo>
                  <a:pt x="473" y="314"/>
                  <a:pt x="488" y="305"/>
                  <a:pt x="506" y="308"/>
                </a:cubicBezTo>
                <a:cubicBezTo>
                  <a:pt x="518" y="310"/>
                  <a:pt x="524" y="314"/>
                  <a:pt x="529" y="324"/>
                </a:cubicBezTo>
                <a:cubicBezTo>
                  <a:pt x="526" y="326"/>
                  <a:pt x="523" y="328"/>
                  <a:pt x="521" y="330"/>
                </a:cubicBezTo>
                <a:close/>
              </a:path>
            </a:pathLst>
          </a:custGeom>
          <a:solidFill>
            <a:srgbClr val="40A0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textruta 42"/>
          <p:cNvSpPr txBox="1"/>
          <p:nvPr/>
        </p:nvSpPr>
        <p:spPr>
          <a:xfrm>
            <a:off x="4610526" y="4053168"/>
            <a:ext cx="168966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sv-SE" sz="2000" b="1" dirty="0">
                <a:solidFill>
                  <a:schemeClr val="accent1"/>
                </a:solidFill>
                <a:latin typeface="Arial"/>
              </a:rPr>
              <a:t>-17% </a:t>
            </a:r>
          </a:p>
          <a:p>
            <a:pPr algn="ctr" defTabSz="685783">
              <a:defRPr/>
            </a:pPr>
            <a:r>
              <a:rPr lang="sv-SE" sz="1050" dirty="0">
                <a:solidFill>
                  <a:schemeClr val="tx2"/>
                </a:solidFill>
                <a:latin typeface="Arial"/>
              </a:rPr>
              <a:t>CO</a:t>
            </a:r>
            <a:r>
              <a:rPr lang="sv-SE" sz="1050" baseline="-25000" dirty="0">
                <a:solidFill>
                  <a:schemeClr val="tx2"/>
                </a:solidFill>
                <a:latin typeface="Arial"/>
              </a:rPr>
              <a:t>2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reduction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on 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purchased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chemicals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(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Scope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3)</a:t>
            </a:r>
          </a:p>
        </p:txBody>
      </p:sp>
      <p:grpSp>
        <p:nvGrpSpPr>
          <p:cNvPr id="36" name="Grupp 35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433034" y="3596901"/>
            <a:ext cx="804137" cy="373847"/>
            <a:chOff x="590550" y="4071938"/>
            <a:chExt cx="3663950" cy="1703387"/>
          </a:xfrm>
          <a:solidFill>
            <a:srgbClr val="40A020"/>
          </a:solidFill>
        </p:grpSpPr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03250" y="4071938"/>
              <a:ext cx="3651250" cy="1450975"/>
            </a:xfrm>
            <a:custGeom>
              <a:avLst/>
              <a:gdLst>
                <a:gd name="T0" fmla="*/ 600 w 615"/>
                <a:gd name="T1" fmla="*/ 114 h 243"/>
                <a:gd name="T2" fmla="*/ 550 w 615"/>
                <a:gd name="T3" fmla="*/ 152 h 243"/>
                <a:gd name="T4" fmla="*/ 524 w 615"/>
                <a:gd name="T5" fmla="*/ 22 h 243"/>
                <a:gd name="T6" fmla="*/ 203 w 615"/>
                <a:gd name="T7" fmla="*/ 8 h 243"/>
                <a:gd name="T8" fmla="*/ 50 w 615"/>
                <a:gd name="T9" fmla="*/ 0 h 243"/>
                <a:gd name="T10" fmla="*/ 43 w 615"/>
                <a:gd name="T11" fmla="*/ 57 h 243"/>
                <a:gd name="T12" fmla="*/ 65 w 615"/>
                <a:gd name="T13" fmla="*/ 64 h 243"/>
                <a:gd name="T14" fmla="*/ 15 w 615"/>
                <a:gd name="T15" fmla="*/ 152 h 243"/>
                <a:gd name="T16" fmla="*/ 7 w 615"/>
                <a:gd name="T17" fmla="*/ 108 h 243"/>
                <a:gd name="T18" fmla="*/ 0 w 615"/>
                <a:gd name="T19" fmla="*/ 236 h 243"/>
                <a:gd name="T20" fmla="*/ 50 w 615"/>
                <a:gd name="T21" fmla="*/ 243 h 243"/>
                <a:gd name="T22" fmla="*/ 58 w 615"/>
                <a:gd name="T23" fmla="*/ 195 h 243"/>
                <a:gd name="T24" fmla="*/ 271 w 615"/>
                <a:gd name="T25" fmla="*/ 217 h 243"/>
                <a:gd name="T26" fmla="*/ 336 w 615"/>
                <a:gd name="T27" fmla="*/ 224 h 243"/>
                <a:gd name="T28" fmla="*/ 343 w 615"/>
                <a:gd name="T29" fmla="*/ 195 h 243"/>
                <a:gd name="T30" fmla="*/ 556 w 615"/>
                <a:gd name="T31" fmla="*/ 234 h 243"/>
                <a:gd name="T32" fmla="*/ 608 w 615"/>
                <a:gd name="T33" fmla="*/ 241 h 243"/>
                <a:gd name="T34" fmla="*/ 615 w 615"/>
                <a:gd name="T35" fmla="*/ 114 h 243"/>
                <a:gd name="T36" fmla="*/ 58 w 615"/>
                <a:gd name="T37" fmla="*/ 15 h 243"/>
                <a:gd name="T38" fmla="*/ 188 w 615"/>
                <a:gd name="T39" fmla="*/ 49 h 243"/>
                <a:gd name="T40" fmla="*/ 58 w 615"/>
                <a:gd name="T41" fmla="*/ 15 h 243"/>
                <a:gd name="T42" fmla="*/ 196 w 615"/>
                <a:gd name="T43" fmla="*/ 64 h 243"/>
                <a:gd name="T44" fmla="*/ 203 w 615"/>
                <a:gd name="T45" fmla="*/ 38 h 243"/>
                <a:gd name="T46" fmla="*/ 534 w 615"/>
                <a:gd name="T47" fmla="*/ 48 h 243"/>
                <a:gd name="T48" fmla="*/ 80 w 615"/>
                <a:gd name="T49" fmla="*/ 152 h 243"/>
                <a:gd name="T50" fmla="*/ 328 w 615"/>
                <a:gd name="T51" fmla="*/ 210 h 243"/>
                <a:gd name="T52" fmla="*/ 285 w 615"/>
                <a:gd name="T53" fmla="*/ 195 h 243"/>
                <a:gd name="T54" fmla="*/ 328 w 615"/>
                <a:gd name="T55" fmla="*/ 210 h 243"/>
                <a:gd name="T56" fmla="*/ 572 w 615"/>
                <a:gd name="T57" fmla="*/ 188 h 243"/>
                <a:gd name="T58" fmla="*/ 51 w 615"/>
                <a:gd name="T59" fmla="*/ 180 h 243"/>
                <a:gd name="T60" fmla="*/ 43 w 615"/>
                <a:gd name="T61" fmla="*/ 228 h 243"/>
                <a:gd name="T62" fmla="*/ 15 w 615"/>
                <a:gd name="T63" fmla="*/ 168 h 243"/>
                <a:gd name="T64" fmla="*/ 600 w 615"/>
                <a:gd name="T65" fmla="*/ 2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5" h="243">
                  <a:moveTo>
                    <a:pt x="608" y="106"/>
                  </a:moveTo>
                  <a:cubicBezTo>
                    <a:pt x="604" y="106"/>
                    <a:pt x="600" y="110"/>
                    <a:pt x="600" y="114"/>
                  </a:cubicBezTo>
                  <a:cubicBezTo>
                    <a:pt x="600" y="152"/>
                    <a:pt x="600" y="152"/>
                    <a:pt x="600" y="152"/>
                  </a:cubicBezTo>
                  <a:cubicBezTo>
                    <a:pt x="550" y="152"/>
                    <a:pt x="550" y="152"/>
                    <a:pt x="550" y="152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0" y="34"/>
                    <a:pt x="538" y="22"/>
                    <a:pt x="524" y="22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3"/>
                    <a:pt x="200" y="0"/>
                    <a:pt x="19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3" y="3"/>
                    <a:pt x="43" y="8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61"/>
                    <a:pt x="46" y="64"/>
                    <a:pt x="50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2"/>
                    <a:pt x="11" y="108"/>
                    <a:pt x="7" y="108"/>
                  </a:cubicBezTo>
                  <a:cubicBezTo>
                    <a:pt x="3" y="108"/>
                    <a:pt x="0" y="112"/>
                    <a:pt x="0" y="11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0"/>
                    <a:pt x="3" y="243"/>
                    <a:pt x="7" y="243"/>
                  </a:cubicBezTo>
                  <a:cubicBezTo>
                    <a:pt x="50" y="243"/>
                    <a:pt x="50" y="243"/>
                    <a:pt x="50" y="243"/>
                  </a:cubicBezTo>
                  <a:cubicBezTo>
                    <a:pt x="55" y="243"/>
                    <a:pt x="58" y="240"/>
                    <a:pt x="58" y="236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271" y="195"/>
                    <a:pt x="271" y="195"/>
                    <a:pt x="271" y="195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221"/>
                    <a:pt x="274" y="224"/>
                    <a:pt x="278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40" y="224"/>
                    <a:pt x="343" y="221"/>
                    <a:pt x="343" y="217"/>
                  </a:cubicBezTo>
                  <a:cubicBezTo>
                    <a:pt x="343" y="195"/>
                    <a:pt x="343" y="195"/>
                    <a:pt x="343" y="195"/>
                  </a:cubicBezTo>
                  <a:cubicBezTo>
                    <a:pt x="556" y="195"/>
                    <a:pt x="556" y="195"/>
                    <a:pt x="556" y="195"/>
                  </a:cubicBezTo>
                  <a:cubicBezTo>
                    <a:pt x="556" y="234"/>
                    <a:pt x="556" y="234"/>
                    <a:pt x="556" y="234"/>
                  </a:cubicBezTo>
                  <a:cubicBezTo>
                    <a:pt x="556" y="238"/>
                    <a:pt x="560" y="241"/>
                    <a:pt x="564" y="241"/>
                  </a:cubicBezTo>
                  <a:cubicBezTo>
                    <a:pt x="608" y="241"/>
                    <a:pt x="608" y="241"/>
                    <a:pt x="608" y="241"/>
                  </a:cubicBezTo>
                  <a:cubicBezTo>
                    <a:pt x="612" y="241"/>
                    <a:pt x="615" y="238"/>
                    <a:pt x="615" y="234"/>
                  </a:cubicBezTo>
                  <a:cubicBezTo>
                    <a:pt x="615" y="114"/>
                    <a:pt x="615" y="114"/>
                    <a:pt x="615" y="114"/>
                  </a:cubicBezTo>
                  <a:cubicBezTo>
                    <a:pt x="615" y="110"/>
                    <a:pt x="612" y="106"/>
                    <a:pt x="608" y="106"/>
                  </a:cubicBezTo>
                  <a:close/>
                  <a:moveTo>
                    <a:pt x="58" y="15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58" y="15"/>
                  </a:lnTo>
                  <a:close/>
                  <a:moveTo>
                    <a:pt x="80" y="64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00" y="64"/>
                    <a:pt x="203" y="61"/>
                    <a:pt x="203" y="5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524" y="38"/>
                    <a:pt x="524" y="38"/>
                    <a:pt x="524" y="38"/>
                  </a:cubicBezTo>
                  <a:cubicBezTo>
                    <a:pt x="530" y="38"/>
                    <a:pt x="534" y="42"/>
                    <a:pt x="534" y="48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80" y="152"/>
                    <a:pt x="80" y="152"/>
                    <a:pt x="80" y="152"/>
                  </a:cubicBezTo>
                  <a:lnTo>
                    <a:pt x="80" y="64"/>
                  </a:lnTo>
                  <a:close/>
                  <a:moveTo>
                    <a:pt x="328" y="210"/>
                  </a:moveTo>
                  <a:cubicBezTo>
                    <a:pt x="285" y="210"/>
                    <a:pt x="285" y="210"/>
                    <a:pt x="285" y="210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328" y="195"/>
                    <a:pt x="328" y="195"/>
                    <a:pt x="328" y="195"/>
                  </a:cubicBezTo>
                  <a:lnTo>
                    <a:pt x="328" y="210"/>
                  </a:lnTo>
                  <a:close/>
                  <a:moveTo>
                    <a:pt x="572" y="226"/>
                  </a:moveTo>
                  <a:cubicBezTo>
                    <a:pt x="572" y="188"/>
                    <a:pt x="572" y="188"/>
                    <a:pt x="572" y="188"/>
                  </a:cubicBezTo>
                  <a:cubicBezTo>
                    <a:pt x="572" y="184"/>
                    <a:pt x="568" y="180"/>
                    <a:pt x="564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47" y="180"/>
                    <a:pt x="43" y="183"/>
                    <a:pt x="43" y="188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600" y="168"/>
                    <a:pt x="600" y="168"/>
                    <a:pt x="600" y="168"/>
                  </a:cubicBezTo>
                  <a:cubicBezTo>
                    <a:pt x="600" y="226"/>
                    <a:pt x="600" y="226"/>
                    <a:pt x="600" y="226"/>
                  </a:cubicBezTo>
                  <a:lnTo>
                    <a:pt x="572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1220788" y="4543425"/>
              <a:ext cx="254000" cy="220662"/>
            </a:xfrm>
            <a:custGeom>
              <a:avLst/>
              <a:gdLst>
                <a:gd name="T0" fmla="*/ 36 w 43"/>
                <a:gd name="T1" fmla="*/ 0 h 37"/>
                <a:gd name="T2" fmla="*/ 7 w 43"/>
                <a:gd name="T3" fmla="*/ 0 h 37"/>
                <a:gd name="T4" fmla="*/ 0 w 43"/>
                <a:gd name="T5" fmla="*/ 7 h 37"/>
                <a:gd name="T6" fmla="*/ 0 w 43"/>
                <a:gd name="T7" fmla="*/ 30 h 37"/>
                <a:gd name="T8" fmla="*/ 7 w 43"/>
                <a:gd name="T9" fmla="*/ 37 h 37"/>
                <a:gd name="T10" fmla="*/ 36 w 43"/>
                <a:gd name="T11" fmla="*/ 37 h 37"/>
                <a:gd name="T12" fmla="*/ 43 w 43"/>
                <a:gd name="T13" fmla="*/ 30 h 37"/>
                <a:gd name="T14" fmla="*/ 43 w 43"/>
                <a:gd name="T15" fmla="*/ 7 h 37"/>
                <a:gd name="T16" fmla="*/ 36 w 43"/>
                <a:gd name="T17" fmla="*/ 0 h 37"/>
                <a:gd name="T18" fmla="*/ 29 w 43"/>
                <a:gd name="T19" fmla="*/ 23 h 37"/>
                <a:gd name="T20" fmla="*/ 14 w 43"/>
                <a:gd name="T21" fmla="*/ 23 h 37"/>
                <a:gd name="T22" fmla="*/ 14 w 43"/>
                <a:gd name="T23" fmla="*/ 14 h 37"/>
                <a:gd name="T24" fmla="*/ 29 w 43"/>
                <a:gd name="T25" fmla="*/ 14 h 37"/>
                <a:gd name="T26" fmla="*/ 29 w 43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7">
                  <a:moveTo>
                    <a:pt x="3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4"/>
                    <a:pt x="3" y="37"/>
                    <a:pt x="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40" y="37"/>
                    <a:pt x="43" y="34"/>
                    <a:pt x="43" y="3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"/>
                    <a:pt x="40" y="0"/>
                    <a:pt x="36" y="0"/>
                  </a:cubicBezTo>
                  <a:close/>
                  <a:moveTo>
                    <a:pt x="29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1546225" y="4543425"/>
              <a:ext cx="261938" cy="220662"/>
            </a:xfrm>
            <a:custGeom>
              <a:avLst/>
              <a:gdLst>
                <a:gd name="T0" fmla="*/ 37 w 44"/>
                <a:gd name="T1" fmla="*/ 0 h 37"/>
                <a:gd name="T2" fmla="*/ 7 w 44"/>
                <a:gd name="T3" fmla="*/ 0 h 37"/>
                <a:gd name="T4" fmla="*/ 0 w 44"/>
                <a:gd name="T5" fmla="*/ 7 h 37"/>
                <a:gd name="T6" fmla="*/ 0 w 44"/>
                <a:gd name="T7" fmla="*/ 30 h 37"/>
                <a:gd name="T8" fmla="*/ 7 w 44"/>
                <a:gd name="T9" fmla="*/ 37 h 37"/>
                <a:gd name="T10" fmla="*/ 37 w 44"/>
                <a:gd name="T11" fmla="*/ 37 h 37"/>
                <a:gd name="T12" fmla="*/ 44 w 44"/>
                <a:gd name="T13" fmla="*/ 30 h 37"/>
                <a:gd name="T14" fmla="*/ 44 w 44"/>
                <a:gd name="T15" fmla="*/ 7 h 37"/>
                <a:gd name="T16" fmla="*/ 37 w 44"/>
                <a:gd name="T17" fmla="*/ 0 h 37"/>
                <a:gd name="T18" fmla="*/ 29 w 44"/>
                <a:gd name="T19" fmla="*/ 23 h 37"/>
                <a:gd name="T20" fmla="*/ 15 w 44"/>
                <a:gd name="T21" fmla="*/ 23 h 37"/>
                <a:gd name="T22" fmla="*/ 15 w 44"/>
                <a:gd name="T23" fmla="*/ 14 h 37"/>
                <a:gd name="T24" fmla="*/ 29 w 44"/>
                <a:gd name="T25" fmla="*/ 14 h 37"/>
                <a:gd name="T26" fmla="*/ 29 w 44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7">
                  <a:moveTo>
                    <a:pt x="3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4"/>
                    <a:pt x="3" y="37"/>
                    <a:pt x="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1" y="37"/>
                    <a:pt x="44" y="34"/>
                    <a:pt x="44" y="3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3"/>
                    <a:pt x="41" y="0"/>
                    <a:pt x="37" y="0"/>
                  </a:cubicBezTo>
                  <a:close/>
                  <a:moveTo>
                    <a:pt x="2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3114675" y="4430713"/>
              <a:ext cx="95250" cy="411162"/>
            </a:xfrm>
            <a:custGeom>
              <a:avLst/>
              <a:gdLst>
                <a:gd name="T0" fmla="*/ 8 w 16"/>
                <a:gd name="T1" fmla="*/ 0 h 69"/>
                <a:gd name="T2" fmla="*/ 0 w 16"/>
                <a:gd name="T3" fmla="*/ 7 h 69"/>
                <a:gd name="T4" fmla="*/ 0 w 16"/>
                <a:gd name="T5" fmla="*/ 61 h 69"/>
                <a:gd name="T6" fmla="*/ 8 w 16"/>
                <a:gd name="T7" fmla="*/ 69 h 69"/>
                <a:gd name="T8" fmla="*/ 16 w 16"/>
                <a:gd name="T9" fmla="*/ 61 h 69"/>
                <a:gd name="T10" fmla="*/ 16 w 16"/>
                <a:gd name="T11" fmla="*/ 7 h 69"/>
                <a:gd name="T12" fmla="*/ 8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4" y="69"/>
                    <a:pt x="8" y="69"/>
                  </a:cubicBezTo>
                  <a:cubicBezTo>
                    <a:pt x="12" y="69"/>
                    <a:pt x="16" y="66"/>
                    <a:pt x="16" y="6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3275013" y="4430713"/>
              <a:ext cx="88900" cy="411162"/>
            </a:xfrm>
            <a:custGeom>
              <a:avLst/>
              <a:gdLst>
                <a:gd name="T0" fmla="*/ 8 w 15"/>
                <a:gd name="T1" fmla="*/ 0 h 69"/>
                <a:gd name="T2" fmla="*/ 0 w 15"/>
                <a:gd name="T3" fmla="*/ 7 h 69"/>
                <a:gd name="T4" fmla="*/ 0 w 15"/>
                <a:gd name="T5" fmla="*/ 61 h 69"/>
                <a:gd name="T6" fmla="*/ 8 w 15"/>
                <a:gd name="T7" fmla="*/ 69 h 69"/>
                <a:gd name="T8" fmla="*/ 15 w 15"/>
                <a:gd name="T9" fmla="*/ 61 h 69"/>
                <a:gd name="T10" fmla="*/ 15 w 15"/>
                <a:gd name="T11" fmla="*/ 7 h 69"/>
                <a:gd name="T12" fmla="*/ 8 w 15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9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4" y="69"/>
                    <a:pt x="8" y="69"/>
                  </a:cubicBezTo>
                  <a:cubicBezTo>
                    <a:pt x="12" y="69"/>
                    <a:pt x="15" y="66"/>
                    <a:pt x="15" y="6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3435350" y="4430713"/>
              <a:ext cx="88900" cy="411162"/>
            </a:xfrm>
            <a:custGeom>
              <a:avLst/>
              <a:gdLst>
                <a:gd name="T0" fmla="*/ 7 w 15"/>
                <a:gd name="T1" fmla="*/ 0 h 69"/>
                <a:gd name="T2" fmla="*/ 0 w 15"/>
                <a:gd name="T3" fmla="*/ 7 h 69"/>
                <a:gd name="T4" fmla="*/ 0 w 15"/>
                <a:gd name="T5" fmla="*/ 61 h 69"/>
                <a:gd name="T6" fmla="*/ 7 w 15"/>
                <a:gd name="T7" fmla="*/ 69 h 69"/>
                <a:gd name="T8" fmla="*/ 15 w 15"/>
                <a:gd name="T9" fmla="*/ 61 h 69"/>
                <a:gd name="T10" fmla="*/ 15 w 15"/>
                <a:gd name="T11" fmla="*/ 7 h 69"/>
                <a:gd name="T12" fmla="*/ 7 w 15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3" y="69"/>
                    <a:pt x="7" y="69"/>
                  </a:cubicBezTo>
                  <a:cubicBezTo>
                    <a:pt x="12" y="69"/>
                    <a:pt x="15" y="66"/>
                    <a:pt x="15" y="6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1131888" y="5464175"/>
              <a:ext cx="100013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1938338" y="5464175"/>
              <a:ext cx="10795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2811463" y="5464175"/>
              <a:ext cx="106363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3619500" y="5464175"/>
              <a:ext cx="106363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  <p:sp>
          <p:nvSpPr>
            <p:cNvPr id="50" name="Freeform 24"/>
            <p:cNvSpPr>
              <a:spLocks noEditPoints="1"/>
            </p:cNvSpPr>
            <p:nvPr/>
          </p:nvSpPr>
          <p:spPr bwMode="auto">
            <a:xfrm>
              <a:off x="590550" y="5314950"/>
              <a:ext cx="3663950" cy="460375"/>
            </a:xfrm>
            <a:custGeom>
              <a:avLst/>
              <a:gdLst>
                <a:gd name="T0" fmla="*/ 610 w 617"/>
                <a:gd name="T1" fmla="*/ 62 h 77"/>
                <a:gd name="T2" fmla="*/ 537 w 617"/>
                <a:gd name="T3" fmla="*/ 62 h 77"/>
                <a:gd name="T4" fmla="*/ 553 w 617"/>
                <a:gd name="T5" fmla="*/ 34 h 77"/>
                <a:gd name="T6" fmla="*/ 519 w 617"/>
                <a:gd name="T7" fmla="*/ 0 h 77"/>
                <a:gd name="T8" fmla="*/ 381 w 617"/>
                <a:gd name="T9" fmla="*/ 0 h 77"/>
                <a:gd name="T10" fmla="*/ 381 w 617"/>
                <a:gd name="T11" fmla="*/ 0 h 77"/>
                <a:gd name="T12" fmla="*/ 349 w 617"/>
                <a:gd name="T13" fmla="*/ 34 h 77"/>
                <a:gd name="T14" fmla="*/ 365 w 617"/>
                <a:gd name="T15" fmla="*/ 62 h 77"/>
                <a:gd name="T16" fmla="*/ 254 w 617"/>
                <a:gd name="T17" fmla="*/ 62 h 77"/>
                <a:gd name="T18" fmla="*/ 270 w 617"/>
                <a:gd name="T19" fmla="*/ 34 h 77"/>
                <a:gd name="T20" fmla="*/ 237 w 617"/>
                <a:gd name="T21" fmla="*/ 0 h 77"/>
                <a:gd name="T22" fmla="*/ 237 w 617"/>
                <a:gd name="T23" fmla="*/ 0 h 77"/>
                <a:gd name="T24" fmla="*/ 98 w 617"/>
                <a:gd name="T25" fmla="*/ 0 h 77"/>
                <a:gd name="T26" fmla="*/ 98 w 617"/>
                <a:gd name="T27" fmla="*/ 0 h 77"/>
                <a:gd name="T28" fmla="*/ 66 w 617"/>
                <a:gd name="T29" fmla="*/ 34 h 77"/>
                <a:gd name="T30" fmla="*/ 82 w 617"/>
                <a:gd name="T31" fmla="*/ 62 h 77"/>
                <a:gd name="T32" fmla="*/ 8 w 617"/>
                <a:gd name="T33" fmla="*/ 62 h 77"/>
                <a:gd name="T34" fmla="*/ 0 w 617"/>
                <a:gd name="T35" fmla="*/ 69 h 77"/>
                <a:gd name="T36" fmla="*/ 8 w 617"/>
                <a:gd name="T37" fmla="*/ 77 h 77"/>
                <a:gd name="T38" fmla="*/ 610 w 617"/>
                <a:gd name="T39" fmla="*/ 77 h 77"/>
                <a:gd name="T40" fmla="*/ 617 w 617"/>
                <a:gd name="T41" fmla="*/ 69 h 77"/>
                <a:gd name="T42" fmla="*/ 610 w 617"/>
                <a:gd name="T43" fmla="*/ 62 h 77"/>
                <a:gd name="T44" fmla="*/ 538 w 617"/>
                <a:gd name="T45" fmla="*/ 34 h 77"/>
                <a:gd name="T46" fmla="*/ 519 w 617"/>
                <a:gd name="T47" fmla="*/ 52 h 77"/>
                <a:gd name="T48" fmla="*/ 501 w 617"/>
                <a:gd name="T49" fmla="*/ 34 h 77"/>
                <a:gd name="T50" fmla="*/ 519 w 617"/>
                <a:gd name="T51" fmla="*/ 15 h 77"/>
                <a:gd name="T52" fmla="*/ 538 w 617"/>
                <a:gd name="T53" fmla="*/ 34 h 77"/>
                <a:gd name="T54" fmla="*/ 383 w 617"/>
                <a:gd name="T55" fmla="*/ 15 h 77"/>
                <a:gd name="T56" fmla="*/ 401 w 617"/>
                <a:gd name="T57" fmla="*/ 34 h 77"/>
                <a:gd name="T58" fmla="*/ 383 w 617"/>
                <a:gd name="T59" fmla="*/ 52 h 77"/>
                <a:gd name="T60" fmla="*/ 364 w 617"/>
                <a:gd name="T61" fmla="*/ 34 h 77"/>
                <a:gd name="T62" fmla="*/ 383 w 617"/>
                <a:gd name="T63" fmla="*/ 15 h 77"/>
                <a:gd name="T64" fmla="*/ 416 w 617"/>
                <a:gd name="T65" fmla="*/ 34 h 77"/>
                <a:gd name="T66" fmla="*/ 411 w 617"/>
                <a:gd name="T67" fmla="*/ 15 h 77"/>
                <a:gd name="T68" fmla="*/ 491 w 617"/>
                <a:gd name="T69" fmla="*/ 15 h 77"/>
                <a:gd name="T70" fmla="*/ 486 w 617"/>
                <a:gd name="T71" fmla="*/ 34 h 77"/>
                <a:gd name="T72" fmla="*/ 501 w 617"/>
                <a:gd name="T73" fmla="*/ 62 h 77"/>
                <a:gd name="T74" fmla="*/ 401 w 617"/>
                <a:gd name="T75" fmla="*/ 62 h 77"/>
                <a:gd name="T76" fmla="*/ 416 w 617"/>
                <a:gd name="T77" fmla="*/ 34 h 77"/>
                <a:gd name="T78" fmla="*/ 254 w 617"/>
                <a:gd name="T79" fmla="*/ 34 h 77"/>
                <a:gd name="T80" fmla="*/ 236 w 617"/>
                <a:gd name="T81" fmla="*/ 52 h 77"/>
                <a:gd name="T82" fmla="*/ 218 w 617"/>
                <a:gd name="T83" fmla="*/ 34 h 77"/>
                <a:gd name="T84" fmla="*/ 236 w 617"/>
                <a:gd name="T85" fmla="*/ 15 h 77"/>
                <a:gd name="T86" fmla="*/ 254 w 617"/>
                <a:gd name="T87" fmla="*/ 34 h 77"/>
                <a:gd name="T88" fmla="*/ 100 w 617"/>
                <a:gd name="T89" fmla="*/ 15 h 77"/>
                <a:gd name="T90" fmla="*/ 118 w 617"/>
                <a:gd name="T91" fmla="*/ 34 h 77"/>
                <a:gd name="T92" fmla="*/ 100 w 617"/>
                <a:gd name="T93" fmla="*/ 52 h 77"/>
                <a:gd name="T94" fmla="*/ 81 w 617"/>
                <a:gd name="T95" fmla="*/ 34 h 77"/>
                <a:gd name="T96" fmla="*/ 100 w 617"/>
                <a:gd name="T97" fmla="*/ 15 h 77"/>
                <a:gd name="T98" fmla="*/ 133 w 617"/>
                <a:gd name="T99" fmla="*/ 34 h 77"/>
                <a:gd name="T100" fmla="*/ 128 w 617"/>
                <a:gd name="T101" fmla="*/ 15 h 77"/>
                <a:gd name="T102" fmla="*/ 208 w 617"/>
                <a:gd name="T103" fmla="*/ 15 h 77"/>
                <a:gd name="T104" fmla="*/ 202 w 617"/>
                <a:gd name="T105" fmla="*/ 34 h 77"/>
                <a:gd name="T106" fmla="*/ 218 w 617"/>
                <a:gd name="T107" fmla="*/ 62 h 77"/>
                <a:gd name="T108" fmla="*/ 117 w 617"/>
                <a:gd name="T109" fmla="*/ 62 h 77"/>
                <a:gd name="T110" fmla="*/ 133 w 617"/>
                <a:gd name="T11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7" h="77">
                  <a:moveTo>
                    <a:pt x="610" y="62"/>
                  </a:moveTo>
                  <a:cubicBezTo>
                    <a:pt x="537" y="62"/>
                    <a:pt x="537" y="62"/>
                    <a:pt x="537" y="62"/>
                  </a:cubicBezTo>
                  <a:cubicBezTo>
                    <a:pt x="546" y="56"/>
                    <a:pt x="553" y="45"/>
                    <a:pt x="553" y="34"/>
                  </a:cubicBezTo>
                  <a:cubicBezTo>
                    <a:pt x="553" y="15"/>
                    <a:pt x="538" y="0"/>
                    <a:pt x="519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63" y="1"/>
                    <a:pt x="349" y="16"/>
                    <a:pt x="349" y="34"/>
                  </a:cubicBezTo>
                  <a:cubicBezTo>
                    <a:pt x="349" y="45"/>
                    <a:pt x="356" y="56"/>
                    <a:pt x="36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63" y="56"/>
                    <a:pt x="270" y="45"/>
                    <a:pt x="270" y="34"/>
                  </a:cubicBezTo>
                  <a:cubicBezTo>
                    <a:pt x="270" y="16"/>
                    <a:pt x="255" y="1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80" y="1"/>
                    <a:pt x="66" y="16"/>
                    <a:pt x="66" y="34"/>
                  </a:cubicBezTo>
                  <a:cubicBezTo>
                    <a:pt x="66" y="45"/>
                    <a:pt x="72" y="56"/>
                    <a:pt x="82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3" y="62"/>
                    <a:pt x="0" y="65"/>
                    <a:pt x="0" y="69"/>
                  </a:cubicBezTo>
                  <a:cubicBezTo>
                    <a:pt x="0" y="74"/>
                    <a:pt x="3" y="77"/>
                    <a:pt x="8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4" y="77"/>
                    <a:pt x="617" y="74"/>
                    <a:pt x="617" y="69"/>
                  </a:cubicBezTo>
                  <a:cubicBezTo>
                    <a:pt x="617" y="65"/>
                    <a:pt x="614" y="62"/>
                    <a:pt x="610" y="62"/>
                  </a:cubicBezTo>
                  <a:close/>
                  <a:moveTo>
                    <a:pt x="538" y="34"/>
                  </a:moveTo>
                  <a:cubicBezTo>
                    <a:pt x="538" y="44"/>
                    <a:pt x="529" y="52"/>
                    <a:pt x="519" y="52"/>
                  </a:cubicBezTo>
                  <a:cubicBezTo>
                    <a:pt x="509" y="52"/>
                    <a:pt x="501" y="44"/>
                    <a:pt x="501" y="34"/>
                  </a:cubicBezTo>
                  <a:cubicBezTo>
                    <a:pt x="501" y="23"/>
                    <a:pt x="509" y="15"/>
                    <a:pt x="519" y="15"/>
                  </a:cubicBezTo>
                  <a:cubicBezTo>
                    <a:pt x="529" y="15"/>
                    <a:pt x="538" y="23"/>
                    <a:pt x="538" y="34"/>
                  </a:cubicBezTo>
                  <a:close/>
                  <a:moveTo>
                    <a:pt x="383" y="15"/>
                  </a:moveTo>
                  <a:cubicBezTo>
                    <a:pt x="393" y="15"/>
                    <a:pt x="401" y="23"/>
                    <a:pt x="401" y="34"/>
                  </a:cubicBezTo>
                  <a:cubicBezTo>
                    <a:pt x="401" y="44"/>
                    <a:pt x="393" y="52"/>
                    <a:pt x="383" y="52"/>
                  </a:cubicBezTo>
                  <a:cubicBezTo>
                    <a:pt x="373" y="52"/>
                    <a:pt x="364" y="44"/>
                    <a:pt x="364" y="34"/>
                  </a:cubicBezTo>
                  <a:cubicBezTo>
                    <a:pt x="364" y="23"/>
                    <a:pt x="373" y="15"/>
                    <a:pt x="383" y="15"/>
                  </a:cubicBezTo>
                  <a:close/>
                  <a:moveTo>
                    <a:pt x="416" y="34"/>
                  </a:moveTo>
                  <a:cubicBezTo>
                    <a:pt x="416" y="27"/>
                    <a:pt x="414" y="20"/>
                    <a:pt x="411" y="15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88" y="20"/>
                    <a:pt x="486" y="27"/>
                    <a:pt x="486" y="34"/>
                  </a:cubicBezTo>
                  <a:cubicBezTo>
                    <a:pt x="486" y="45"/>
                    <a:pt x="492" y="56"/>
                    <a:pt x="501" y="62"/>
                  </a:cubicBezTo>
                  <a:cubicBezTo>
                    <a:pt x="401" y="62"/>
                    <a:pt x="401" y="62"/>
                    <a:pt x="401" y="62"/>
                  </a:cubicBezTo>
                  <a:cubicBezTo>
                    <a:pt x="410" y="56"/>
                    <a:pt x="416" y="45"/>
                    <a:pt x="416" y="34"/>
                  </a:cubicBezTo>
                  <a:close/>
                  <a:moveTo>
                    <a:pt x="254" y="34"/>
                  </a:moveTo>
                  <a:cubicBezTo>
                    <a:pt x="254" y="44"/>
                    <a:pt x="246" y="52"/>
                    <a:pt x="236" y="52"/>
                  </a:cubicBezTo>
                  <a:cubicBezTo>
                    <a:pt x="226" y="52"/>
                    <a:pt x="218" y="44"/>
                    <a:pt x="218" y="34"/>
                  </a:cubicBezTo>
                  <a:cubicBezTo>
                    <a:pt x="218" y="23"/>
                    <a:pt x="226" y="15"/>
                    <a:pt x="236" y="15"/>
                  </a:cubicBezTo>
                  <a:cubicBezTo>
                    <a:pt x="246" y="15"/>
                    <a:pt x="254" y="23"/>
                    <a:pt x="254" y="34"/>
                  </a:cubicBezTo>
                  <a:close/>
                  <a:moveTo>
                    <a:pt x="100" y="15"/>
                  </a:moveTo>
                  <a:cubicBezTo>
                    <a:pt x="110" y="15"/>
                    <a:pt x="118" y="23"/>
                    <a:pt x="118" y="34"/>
                  </a:cubicBezTo>
                  <a:cubicBezTo>
                    <a:pt x="118" y="44"/>
                    <a:pt x="110" y="52"/>
                    <a:pt x="100" y="52"/>
                  </a:cubicBezTo>
                  <a:cubicBezTo>
                    <a:pt x="89" y="52"/>
                    <a:pt x="81" y="44"/>
                    <a:pt x="81" y="34"/>
                  </a:cubicBezTo>
                  <a:cubicBezTo>
                    <a:pt x="81" y="23"/>
                    <a:pt x="89" y="15"/>
                    <a:pt x="100" y="15"/>
                  </a:cubicBezTo>
                  <a:close/>
                  <a:moveTo>
                    <a:pt x="133" y="34"/>
                  </a:moveTo>
                  <a:cubicBezTo>
                    <a:pt x="133" y="27"/>
                    <a:pt x="131" y="20"/>
                    <a:pt x="12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4" y="20"/>
                    <a:pt x="202" y="27"/>
                    <a:pt x="202" y="34"/>
                  </a:cubicBezTo>
                  <a:cubicBezTo>
                    <a:pt x="202" y="45"/>
                    <a:pt x="209" y="56"/>
                    <a:pt x="218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7" y="56"/>
                    <a:pt x="133" y="45"/>
                    <a:pt x="13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sv-SE" sz="1350"/>
            </a:p>
          </p:txBody>
        </p:sp>
      </p:grpSp>
      <p:sp>
        <p:nvSpPr>
          <p:cNvPr id="54" name="textruta 53"/>
          <p:cNvSpPr txBox="1"/>
          <p:nvPr/>
        </p:nvSpPr>
        <p:spPr>
          <a:xfrm>
            <a:off x="3102297" y="4053168"/>
            <a:ext cx="150822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sv-SE" sz="2000" b="1" dirty="0">
                <a:solidFill>
                  <a:schemeClr val="accent1"/>
                </a:solidFill>
                <a:latin typeface="Arial"/>
              </a:rPr>
              <a:t>2% </a:t>
            </a:r>
          </a:p>
          <a:p>
            <a:pPr algn="ctr" defTabSz="685783">
              <a:defRPr/>
            </a:pPr>
            <a:r>
              <a:rPr lang="sv-SE" sz="1050" dirty="0">
                <a:solidFill>
                  <a:schemeClr val="tx2"/>
                </a:solidFill>
                <a:latin typeface="Arial"/>
              </a:rPr>
              <a:t>CO</a:t>
            </a:r>
            <a:r>
              <a:rPr lang="sv-SE" sz="1050" baseline="-25000" dirty="0">
                <a:solidFill>
                  <a:schemeClr val="tx2"/>
                </a:solidFill>
                <a:latin typeface="Arial"/>
              </a:rPr>
              <a:t>2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increase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for 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upstream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transports (</a:t>
            </a:r>
            <a:r>
              <a:rPr lang="sv-SE" sz="1050" dirty="0" err="1">
                <a:solidFill>
                  <a:schemeClr val="tx2"/>
                </a:solidFill>
                <a:latin typeface="Arial"/>
              </a:rPr>
              <a:t>Scope</a:t>
            </a:r>
            <a:r>
              <a:rPr lang="sv-SE" sz="1050" dirty="0">
                <a:solidFill>
                  <a:schemeClr val="tx2"/>
                </a:solidFill>
                <a:latin typeface="Arial"/>
              </a:rPr>
              <a:t> 3)</a:t>
            </a:r>
          </a:p>
        </p:txBody>
      </p:sp>
      <p:grpSp>
        <p:nvGrpSpPr>
          <p:cNvPr id="55" name="Grupp 54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660232" y="3532325"/>
            <a:ext cx="864417" cy="424286"/>
            <a:chOff x="6189663" y="968376"/>
            <a:chExt cx="3551237" cy="1743075"/>
          </a:xfrm>
          <a:solidFill>
            <a:srgbClr val="40A020"/>
          </a:solidFill>
        </p:grpSpPr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6189663" y="968376"/>
              <a:ext cx="3551237" cy="1743075"/>
            </a:xfrm>
            <a:custGeom>
              <a:avLst/>
              <a:gdLst>
                <a:gd name="T0" fmla="*/ 440 w 615"/>
                <a:gd name="T1" fmla="*/ 145 h 300"/>
                <a:gd name="T2" fmla="*/ 408 w 615"/>
                <a:gd name="T3" fmla="*/ 172 h 300"/>
                <a:gd name="T4" fmla="*/ 302 w 615"/>
                <a:gd name="T5" fmla="*/ 18 h 300"/>
                <a:gd name="T6" fmla="*/ 281 w 615"/>
                <a:gd name="T7" fmla="*/ 171 h 300"/>
                <a:gd name="T8" fmla="*/ 175 w 615"/>
                <a:gd name="T9" fmla="*/ 59 h 300"/>
                <a:gd name="T10" fmla="*/ 148 w 615"/>
                <a:gd name="T11" fmla="*/ 170 h 300"/>
                <a:gd name="T12" fmla="*/ 175 w 615"/>
                <a:gd name="T13" fmla="*/ 4 h 300"/>
                <a:gd name="T14" fmla="*/ 9 w 615"/>
                <a:gd name="T15" fmla="*/ 7 h 300"/>
                <a:gd name="T16" fmla="*/ 27 w 615"/>
                <a:gd name="T17" fmla="*/ 38 h 300"/>
                <a:gd name="T18" fmla="*/ 8 w 615"/>
                <a:gd name="T19" fmla="*/ 169 h 300"/>
                <a:gd name="T20" fmla="*/ 0 w 615"/>
                <a:gd name="T21" fmla="*/ 184 h 300"/>
                <a:gd name="T22" fmla="*/ 16 w 615"/>
                <a:gd name="T23" fmla="*/ 285 h 300"/>
                <a:gd name="T24" fmla="*/ 39 w 615"/>
                <a:gd name="T25" fmla="*/ 293 h 300"/>
                <a:gd name="T26" fmla="*/ 93 w 615"/>
                <a:gd name="T27" fmla="*/ 300 h 300"/>
                <a:gd name="T28" fmla="*/ 148 w 615"/>
                <a:gd name="T29" fmla="*/ 293 h 300"/>
                <a:gd name="T30" fmla="*/ 209 w 615"/>
                <a:gd name="T31" fmla="*/ 287 h 300"/>
                <a:gd name="T32" fmla="*/ 270 w 615"/>
                <a:gd name="T33" fmla="*/ 293 h 300"/>
                <a:gd name="T34" fmla="*/ 324 w 615"/>
                <a:gd name="T35" fmla="*/ 300 h 300"/>
                <a:gd name="T36" fmla="*/ 364 w 615"/>
                <a:gd name="T37" fmla="*/ 287 h 300"/>
                <a:gd name="T38" fmla="*/ 426 w 615"/>
                <a:gd name="T39" fmla="*/ 293 h 300"/>
                <a:gd name="T40" fmla="*/ 480 w 615"/>
                <a:gd name="T41" fmla="*/ 300 h 300"/>
                <a:gd name="T42" fmla="*/ 534 w 615"/>
                <a:gd name="T43" fmla="*/ 293 h 300"/>
                <a:gd name="T44" fmla="*/ 557 w 615"/>
                <a:gd name="T45" fmla="*/ 285 h 300"/>
                <a:gd name="T46" fmla="*/ 602 w 615"/>
                <a:gd name="T47" fmla="*/ 177 h 300"/>
                <a:gd name="T48" fmla="*/ 613 w 615"/>
                <a:gd name="T49" fmla="*/ 148 h 300"/>
                <a:gd name="T50" fmla="*/ 392 w 615"/>
                <a:gd name="T51" fmla="*/ 172 h 300"/>
                <a:gd name="T52" fmla="*/ 183 w 615"/>
                <a:gd name="T53" fmla="*/ 75 h 300"/>
                <a:gd name="T54" fmla="*/ 183 w 615"/>
                <a:gd name="T55" fmla="*/ 170 h 300"/>
                <a:gd name="T56" fmla="*/ 24 w 615"/>
                <a:gd name="T57" fmla="*/ 23 h 300"/>
                <a:gd name="T58" fmla="*/ 135 w 615"/>
                <a:gd name="T59" fmla="*/ 28 h 300"/>
                <a:gd name="T60" fmla="*/ 42 w 615"/>
                <a:gd name="T61" fmla="*/ 169 h 300"/>
                <a:gd name="T62" fmla="*/ 589 w 615"/>
                <a:gd name="T63" fmla="*/ 169 h 300"/>
                <a:gd name="T64" fmla="*/ 519 w 615"/>
                <a:gd name="T65" fmla="*/ 271 h 300"/>
                <a:gd name="T66" fmla="*/ 464 w 615"/>
                <a:gd name="T67" fmla="*/ 279 h 300"/>
                <a:gd name="T68" fmla="*/ 403 w 615"/>
                <a:gd name="T69" fmla="*/ 285 h 300"/>
                <a:gd name="T70" fmla="*/ 342 w 615"/>
                <a:gd name="T71" fmla="*/ 279 h 300"/>
                <a:gd name="T72" fmla="*/ 309 w 615"/>
                <a:gd name="T73" fmla="*/ 279 h 300"/>
                <a:gd name="T74" fmla="*/ 247 w 615"/>
                <a:gd name="T75" fmla="*/ 285 h 300"/>
                <a:gd name="T76" fmla="*/ 186 w 615"/>
                <a:gd name="T77" fmla="*/ 279 h 300"/>
                <a:gd name="T78" fmla="*/ 132 w 615"/>
                <a:gd name="T79" fmla="*/ 271 h 300"/>
                <a:gd name="T80" fmla="*/ 78 w 615"/>
                <a:gd name="T81" fmla="*/ 279 h 300"/>
                <a:gd name="T82" fmla="*/ 17 w 615"/>
                <a:gd name="T83" fmla="*/ 214 h 300"/>
                <a:gd name="T84" fmla="*/ 420 w 615"/>
                <a:gd name="T85" fmla="*/ 187 h 300"/>
                <a:gd name="T86" fmla="*/ 594 w 615"/>
                <a:gd name="T87" fmla="*/ 16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5" h="300">
                  <a:moveTo>
                    <a:pt x="613" y="148"/>
                  </a:moveTo>
                  <a:cubicBezTo>
                    <a:pt x="612" y="146"/>
                    <a:pt x="609" y="145"/>
                    <a:pt x="607" y="145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38" y="145"/>
                    <a:pt x="436" y="146"/>
                    <a:pt x="434" y="148"/>
                  </a:cubicBezTo>
                  <a:cubicBezTo>
                    <a:pt x="416" y="172"/>
                    <a:pt x="416" y="172"/>
                    <a:pt x="416" y="172"/>
                  </a:cubicBezTo>
                  <a:cubicBezTo>
                    <a:pt x="408" y="172"/>
                    <a:pt x="408" y="172"/>
                    <a:pt x="408" y="172"/>
                  </a:cubicBezTo>
                  <a:cubicBezTo>
                    <a:pt x="408" y="25"/>
                    <a:pt x="408" y="25"/>
                    <a:pt x="408" y="25"/>
                  </a:cubicBezTo>
                  <a:cubicBezTo>
                    <a:pt x="408" y="21"/>
                    <a:pt x="404" y="18"/>
                    <a:pt x="400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297" y="18"/>
                    <a:pt x="294" y="21"/>
                    <a:pt x="294" y="25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81" y="171"/>
                    <a:pt x="281" y="171"/>
                    <a:pt x="281" y="171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3"/>
                    <a:pt x="278" y="59"/>
                    <a:pt x="273" y="59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1" y="59"/>
                    <a:pt x="167" y="63"/>
                    <a:pt x="167" y="67"/>
                  </a:cubicBezTo>
                  <a:cubicBezTo>
                    <a:pt x="167" y="170"/>
                    <a:pt x="167" y="170"/>
                    <a:pt x="167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6" y="11"/>
                    <a:pt x="177" y="7"/>
                    <a:pt x="175" y="4"/>
                  </a:cubicBezTo>
                  <a:cubicBezTo>
                    <a:pt x="174" y="2"/>
                    <a:pt x="171" y="0"/>
                    <a:pt x="16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9" y="3"/>
                    <a:pt x="9" y="7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2" y="38"/>
                    <a:pt x="1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6" y="169"/>
                    <a:pt x="4" y="170"/>
                    <a:pt x="2" y="171"/>
                  </a:cubicBezTo>
                  <a:cubicBezTo>
                    <a:pt x="1" y="172"/>
                    <a:pt x="0" y="174"/>
                    <a:pt x="0" y="176"/>
                  </a:cubicBezTo>
                  <a:cubicBezTo>
                    <a:pt x="0" y="179"/>
                    <a:pt x="0" y="181"/>
                    <a:pt x="0" y="184"/>
                  </a:cubicBezTo>
                  <a:cubicBezTo>
                    <a:pt x="0" y="195"/>
                    <a:pt x="0" y="203"/>
                    <a:pt x="2" y="217"/>
                  </a:cubicBezTo>
                  <a:cubicBezTo>
                    <a:pt x="7" y="245"/>
                    <a:pt x="17" y="266"/>
                    <a:pt x="31" y="280"/>
                  </a:cubicBezTo>
                  <a:cubicBezTo>
                    <a:pt x="26" y="282"/>
                    <a:pt x="21" y="285"/>
                    <a:pt x="16" y="285"/>
                  </a:cubicBezTo>
                  <a:cubicBezTo>
                    <a:pt x="12" y="285"/>
                    <a:pt x="9" y="288"/>
                    <a:pt x="9" y="292"/>
                  </a:cubicBezTo>
                  <a:cubicBezTo>
                    <a:pt x="9" y="297"/>
                    <a:pt x="12" y="300"/>
                    <a:pt x="16" y="300"/>
                  </a:cubicBezTo>
                  <a:cubicBezTo>
                    <a:pt x="24" y="300"/>
                    <a:pt x="32" y="296"/>
                    <a:pt x="39" y="293"/>
                  </a:cubicBezTo>
                  <a:cubicBezTo>
                    <a:pt x="45" y="290"/>
                    <a:pt x="50" y="287"/>
                    <a:pt x="55" y="287"/>
                  </a:cubicBezTo>
                  <a:cubicBezTo>
                    <a:pt x="59" y="287"/>
                    <a:pt x="65" y="290"/>
                    <a:pt x="71" y="293"/>
                  </a:cubicBezTo>
                  <a:cubicBezTo>
                    <a:pt x="78" y="296"/>
                    <a:pt x="85" y="300"/>
                    <a:pt x="93" y="300"/>
                  </a:cubicBezTo>
                  <a:cubicBezTo>
                    <a:pt x="102" y="300"/>
                    <a:pt x="109" y="296"/>
                    <a:pt x="116" y="293"/>
                  </a:cubicBezTo>
                  <a:cubicBezTo>
                    <a:pt x="122" y="290"/>
                    <a:pt x="127" y="287"/>
                    <a:pt x="132" y="287"/>
                  </a:cubicBezTo>
                  <a:cubicBezTo>
                    <a:pt x="136" y="287"/>
                    <a:pt x="142" y="290"/>
                    <a:pt x="148" y="293"/>
                  </a:cubicBezTo>
                  <a:cubicBezTo>
                    <a:pt x="155" y="296"/>
                    <a:pt x="162" y="300"/>
                    <a:pt x="170" y="300"/>
                  </a:cubicBezTo>
                  <a:cubicBezTo>
                    <a:pt x="179" y="300"/>
                    <a:pt x="186" y="296"/>
                    <a:pt x="193" y="293"/>
                  </a:cubicBezTo>
                  <a:cubicBezTo>
                    <a:pt x="199" y="290"/>
                    <a:pt x="204" y="287"/>
                    <a:pt x="209" y="287"/>
                  </a:cubicBezTo>
                  <a:cubicBezTo>
                    <a:pt x="213" y="287"/>
                    <a:pt x="219" y="290"/>
                    <a:pt x="225" y="293"/>
                  </a:cubicBezTo>
                  <a:cubicBezTo>
                    <a:pt x="232" y="296"/>
                    <a:pt x="239" y="300"/>
                    <a:pt x="247" y="300"/>
                  </a:cubicBezTo>
                  <a:cubicBezTo>
                    <a:pt x="256" y="300"/>
                    <a:pt x="263" y="296"/>
                    <a:pt x="270" y="293"/>
                  </a:cubicBezTo>
                  <a:cubicBezTo>
                    <a:pt x="276" y="290"/>
                    <a:pt x="281" y="287"/>
                    <a:pt x="286" y="287"/>
                  </a:cubicBezTo>
                  <a:cubicBezTo>
                    <a:pt x="291" y="287"/>
                    <a:pt x="296" y="290"/>
                    <a:pt x="302" y="293"/>
                  </a:cubicBezTo>
                  <a:cubicBezTo>
                    <a:pt x="309" y="296"/>
                    <a:pt x="316" y="300"/>
                    <a:pt x="324" y="300"/>
                  </a:cubicBezTo>
                  <a:cubicBezTo>
                    <a:pt x="326" y="300"/>
                    <a:pt x="326" y="300"/>
                    <a:pt x="326" y="300"/>
                  </a:cubicBezTo>
                  <a:cubicBezTo>
                    <a:pt x="334" y="300"/>
                    <a:pt x="341" y="296"/>
                    <a:pt x="349" y="293"/>
                  </a:cubicBezTo>
                  <a:cubicBezTo>
                    <a:pt x="354" y="290"/>
                    <a:pt x="360" y="287"/>
                    <a:pt x="364" y="287"/>
                  </a:cubicBezTo>
                  <a:cubicBezTo>
                    <a:pt x="369" y="287"/>
                    <a:pt x="374" y="290"/>
                    <a:pt x="380" y="293"/>
                  </a:cubicBezTo>
                  <a:cubicBezTo>
                    <a:pt x="387" y="296"/>
                    <a:pt x="395" y="300"/>
                    <a:pt x="403" y="300"/>
                  </a:cubicBezTo>
                  <a:cubicBezTo>
                    <a:pt x="411" y="300"/>
                    <a:pt x="419" y="296"/>
                    <a:pt x="426" y="293"/>
                  </a:cubicBezTo>
                  <a:cubicBezTo>
                    <a:pt x="432" y="290"/>
                    <a:pt x="437" y="287"/>
                    <a:pt x="442" y="287"/>
                  </a:cubicBezTo>
                  <a:cubicBezTo>
                    <a:pt x="446" y="287"/>
                    <a:pt x="452" y="290"/>
                    <a:pt x="457" y="293"/>
                  </a:cubicBezTo>
                  <a:cubicBezTo>
                    <a:pt x="464" y="296"/>
                    <a:pt x="472" y="300"/>
                    <a:pt x="480" y="300"/>
                  </a:cubicBezTo>
                  <a:cubicBezTo>
                    <a:pt x="488" y="300"/>
                    <a:pt x="496" y="296"/>
                    <a:pt x="503" y="293"/>
                  </a:cubicBezTo>
                  <a:cubicBezTo>
                    <a:pt x="509" y="290"/>
                    <a:pt x="514" y="287"/>
                    <a:pt x="519" y="287"/>
                  </a:cubicBezTo>
                  <a:cubicBezTo>
                    <a:pt x="523" y="287"/>
                    <a:pt x="529" y="290"/>
                    <a:pt x="534" y="293"/>
                  </a:cubicBezTo>
                  <a:cubicBezTo>
                    <a:pt x="541" y="296"/>
                    <a:pt x="549" y="300"/>
                    <a:pt x="557" y="300"/>
                  </a:cubicBezTo>
                  <a:cubicBezTo>
                    <a:pt x="561" y="300"/>
                    <a:pt x="565" y="297"/>
                    <a:pt x="565" y="292"/>
                  </a:cubicBezTo>
                  <a:cubicBezTo>
                    <a:pt x="565" y="288"/>
                    <a:pt x="561" y="285"/>
                    <a:pt x="557" y="285"/>
                  </a:cubicBezTo>
                  <a:cubicBezTo>
                    <a:pt x="554" y="285"/>
                    <a:pt x="551" y="284"/>
                    <a:pt x="547" y="282"/>
                  </a:cubicBezTo>
                  <a:cubicBezTo>
                    <a:pt x="558" y="262"/>
                    <a:pt x="575" y="229"/>
                    <a:pt x="588" y="204"/>
                  </a:cubicBezTo>
                  <a:cubicBezTo>
                    <a:pt x="594" y="192"/>
                    <a:pt x="599" y="182"/>
                    <a:pt x="602" y="177"/>
                  </a:cubicBezTo>
                  <a:cubicBezTo>
                    <a:pt x="605" y="172"/>
                    <a:pt x="607" y="168"/>
                    <a:pt x="610" y="163"/>
                  </a:cubicBezTo>
                  <a:cubicBezTo>
                    <a:pt x="613" y="156"/>
                    <a:pt x="613" y="156"/>
                    <a:pt x="613" y="156"/>
                  </a:cubicBezTo>
                  <a:cubicBezTo>
                    <a:pt x="615" y="154"/>
                    <a:pt x="615" y="151"/>
                    <a:pt x="613" y="148"/>
                  </a:cubicBezTo>
                  <a:close/>
                  <a:moveTo>
                    <a:pt x="309" y="33"/>
                  </a:moveTo>
                  <a:cubicBezTo>
                    <a:pt x="392" y="33"/>
                    <a:pt x="392" y="33"/>
                    <a:pt x="392" y="33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09" y="171"/>
                    <a:pt x="309" y="171"/>
                    <a:pt x="309" y="171"/>
                  </a:cubicBezTo>
                  <a:lnTo>
                    <a:pt x="309" y="33"/>
                  </a:lnTo>
                  <a:close/>
                  <a:moveTo>
                    <a:pt x="183" y="75"/>
                  </a:moveTo>
                  <a:cubicBezTo>
                    <a:pt x="266" y="75"/>
                    <a:pt x="266" y="75"/>
                    <a:pt x="266" y="75"/>
                  </a:cubicBezTo>
                  <a:cubicBezTo>
                    <a:pt x="266" y="171"/>
                    <a:pt x="266" y="171"/>
                    <a:pt x="266" y="171"/>
                  </a:cubicBezTo>
                  <a:cubicBezTo>
                    <a:pt x="183" y="170"/>
                    <a:pt x="183" y="170"/>
                    <a:pt x="183" y="170"/>
                  </a:cubicBezTo>
                  <a:lnTo>
                    <a:pt x="183" y="75"/>
                  </a:lnTo>
                  <a:close/>
                  <a:moveTo>
                    <a:pt x="3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4" y="29"/>
                    <a:pt x="133" y="31"/>
                    <a:pt x="133" y="33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6"/>
                    <a:pt x="38" y="23"/>
                    <a:pt x="34" y="23"/>
                  </a:cubicBezTo>
                  <a:close/>
                  <a:moveTo>
                    <a:pt x="589" y="169"/>
                  </a:moveTo>
                  <a:cubicBezTo>
                    <a:pt x="586" y="175"/>
                    <a:pt x="580" y="186"/>
                    <a:pt x="574" y="197"/>
                  </a:cubicBezTo>
                  <a:cubicBezTo>
                    <a:pt x="562" y="223"/>
                    <a:pt x="544" y="256"/>
                    <a:pt x="533" y="275"/>
                  </a:cubicBezTo>
                  <a:cubicBezTo>
                    <a:pt x="529" y="273"/>
                    <a:pt x="524" y="271"/>
                    <a:pt x="519" y="271"/>
                  </a:cubicBezTo>
                  <a:cubicBezTo>
                    <a:pt x="510" y="271"/>
                    <a:pt x="503" y="275"/>
                    <a:pt x="496" y="279"/>
                  </a:cubicBezTo>
                  <a:cubicBezTo>
                    <a:pt x="490" y="282"/>
                    <a:pt x="485" y="285"/>
                    <a:pt x="480" y="285"/>
                  </a:cubicBezTo>
                  <a:cubicBezTo>
                    <a:pt x="475" y="285"/>
                    <a:pt x="470" y="282"/>
                    <a:pt x="464" y="279"/>
                  </a:cubicBezTo>
                  <a:cubicBezTo>
                    <a:pt x="457" y="275"/>
                    <a:pt x="450" y="271"/>
                    <a:pt x="442" y="271"/>
                  </a:cubicBezTo>
                  <a:cubicBezTo>
                    <a:pt x="433" y="271"/>
                    <a:pt x="426" y="275"/>
                    <a:pt x="419" y="279"/>
                  </a:cubicBezTo>
                  <a:cubicBezTo>
                    <a:pt x="413" y="282"/>
                    <a:pt x="408" y="285"/>
                    <a:pt x="403" y="285"/>
                  </a:cubicBezTo>
                  <a:cubicBezTo>
                    <a:pt x="398" y="285"/>
                    <a:pt x="393" y="282"/>
                    <a:pt x="387" y="279"/>
                  </a:cubicBezTo>
                  <a:cubicBezTo>
                    <a:pt x="380" y="275"/>
                    <a:pt x="373" y="271"/>
                    <a:pt x="364" y="271"/>
                  </a:cubicBezTo>
                  <a:cubicBezTo>
                    <a:pt x="356" y="271"/>
                    <a:pt x="349" y="275"/>
                    <a:pt x="342" y="279"/>
                  </a:cubicBezTo>
                  <a:cubicBezTo>
                    <a:pt x="336" y="282"/>
                    <a:pt x="330" y="285"/>
                    <a:pt x="326" y="285"/>
                  </a:cubicBezTo>
                  <a:cubicBezTo>
                    <a:pt x="325" y="285"/>
                    <a:pt x="325" y="285"/>
                    <a:pt x="325" y="285"/>
                  </a:cubicBezTo>
                  <a:cubicBezTo>
                    <a:pt x="320" y="285"/>
                    <a:pt x="315" y="282"/>
                    <a:pt x="309" y="279"/>
                  </a:cubicBezTo>
                  <a:cubicBezTo>
                    <a:pt x="302" y="275"/>
                    <a:pt x="294" y="271"/>
                    <a:pt x="286" y="271"/>
                  </a:cubicBezTo>
                  <a:cubicBezTo>
                    <a:pt x="278" y="271"/>
                    <a:pt x="270" y="275"/>
                    <a:pt x="263" y="279"/>
                  </a:cubicBezTo>
                  <a:cubicBezTo>
                    <a:pt x="257" y="282"/>
                    <a:pt x="252" y="285"/>
                    <a:pt x="247" y="285"/>
                  </a:cubicBezTo>
                  <a:cubicBezTo>
                    <a:pt x="243" y="285"/>
                    <a:pt x="237" y="282"/>
                    <a:pt x="232" y="279"/>
                  </a:cubicBezTo>
                  <a:cubicBezTo>
                    <a:pt x="225" y="275"/>
                    <a:pt x="217" y="271"/>
                    <a:pt x="209" y="271"/>
                  </a:cubicBezTo>
                  <a:cubicBezTo>
                    <a:pt x="201" y="271"/>
                    <a:pt x="193" y="275"/>
                    <a:pt x="186" y="279"/>
                  </a:cubicBezTo>
                  <a:cubicBezTo>
                    <a:pt x="180" y="282"/>
                    <a:pt x="175" y="285"/>
                    <a:pt x="170" y="285"/>
                  </a:cubicBezTo>
                  <a:cubicBezTo>
                    <a:pt x="166" y="285"/>
                    <a:pt x="160" y="282"/>
                    <a:pt x="155" y="279"/>
                  </a:cubicBezTo>
                  <a:cubicBezTo>
                    <a:pt x="147" y="275"/>
                    <a:pt x="140" y="271"/>
                    <a:pt x="132" y="271"/>
                  </a:cubicBezTo>
                  <a:cubicBezTo>
                    <a:pt x="124" y="271"/>
                    <a:pt x="116" y="275"/>
                    <a:pt x="109" y="279"/>
                  </a:cubicBezTo>
                  <a:cubicBezTo>
                    <a:pt x="103" y="282"/>
                    <a:pt x="98" y="285"/>
                    <a:pt x="93" y="285"/>
                  </a:cubicBezTo>
                  <a:cubicBezTo>
                    <a:pt x="89" y="285"/>
                    <a:pt x="83" y="282"/>
                    <a:pt x="78" y="279"/>
                  </a:cubicBezTo>
                  <a:cubicBezTo>
                    <a:pt x="70" y="275"/>
                    <a:pt x="63" y="271"/>
                    <a:pt x="55" y="271"/>
                  </a:cubicBezTo>
                  <a:cubicBezTo>
                    <a:pt x="52" y="271"/>
                    <a:pt x="49" y="272"/>
                    <a:pt x="47" y="273"/>
                  </a:cubicBezTo>
                  <a:cubicBezTo>
                    <a:pt x="32" y="262"/>
                    <a:pt x="22" y="243"/>
                    <a:pt x="17" y="214"/>
                  </a:cubicBezTo>
                  <a:cubicBezTo>
                    <a:pt x="15" y="202"/>
                    <a:pt x="15" y="195"/>
                    <a:pt x="15" y="184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22" y="187"/>
                    <a:pt x="424" y="186"/>
                    <a:pt x="426" y="184"/>
                  </a:cubicBezTo>
                  <a:cubicBezTo>
                    <a:pt x="444" y="160"/>
                    <a:pt x="444" y="160"/>
                    <a:pt x="444" y="160"/>
                  </a:cubicBezTo>
                  <a:cubicBezTo>
                    <a:pt x="594" y="160"/>
                    <a:pt x="594" y="160"/>
                    <a:pt x="594" y="160"/>
                  </a:cubicBezTo>
                  <a:cubicBezTo>
                    <a:pt x="592" y="163"/>
                    <a:pt x="591" y="166"/>
                    <a:pt x="589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6577013" y="1219201"/>
              <a:ext cx="300037" cy="255588"/>
            </a:xfrm>
            <a:custGeom>
              <a:avLst/>
              <a:gdLst>
                <a:gd name="T0" fmla="*/ 8 w 52"/>
                <a:gd name="T1" fmla="*/ 44 h 44"/>
                <a:gd name="T2" fmla="*/ 45 w 52"/>
                <a:gd name="T3" fmla="*/ 44 h 44"/>
                <a:gd name="T4" fmla="*/ 52 w 52"/>
                <a:gd name="T5" fmla="*/ 37 h 44"/>
                <a:gd name="T6" fmla="*/ 52 w 52"/>
                <a:gd name="T7" fmla="*/ 8 h 44"/>
                <a:gd name="T8" fmla="*/ 45 w 52"/>
                <a:gd name="T9" fmla="*/ 0 h 44"/>
                <a:gd name="T10" fmla="*/ 8 w 52"/>
                <a:gd name="T11" fmla="*/ 0 h 44"/>
                <a:gd name="T12" fmla="*/ 0 w 52"/>
                <a:gd name="T13" fmla="*/ 8 h 44"/>
                <a:gd name="T14" fmla="*/ 0 w 52"/>
                <a:gd name="T15" fmla="*/ 37 h 44"/>
                <a:gd name="T16" fmla="*/ 8 w 52"/>
                <a:gd name="T17" fmla="*/ 44 h 44"/>
                <a:gd name="T18" fmla="*/ 15 w 52"/>
                <a:gd name="T19" fmla="*/ 15 h 44"/>
                <a:gd name="T20" fmla="*/ 38 w 52"/>
                <a:gd name="T21" fmla="*/ 15 h 44"/>
                <a:gd name="T22" fmla="*/ 38 w 52"/>
                <a:gd name="T23" fmla="*/ 30 h 44"/>
                <a:gd name="T24" fmla="*/ 15 w 52"/>
                <a:gd name="T25" fmla="*/ 30 h 44"/>
                <a:gd name="T26" fmla="*/ 15 w 52"/>
                <a:gd name="T2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4">
                  <a:moveTo>
                    <a:pt x="8" y="44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49" y="44"/>
                    <a:pt x="52" y="41"/>
                    <a:pt x="52" y="3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4" y="44"/>
                    <a:pt x="8" y="44"/>
                  </a:cubicBezTo>
                  <a:close/>
                  <a:moveTo>
                    <a:pt x="15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6577013" y="1544638"/>
              <a:ext cx="300037" cy="255588"/>
            </a:xfrm>
            <a:custGeom>
              <a:avLst/>
              <a:gdLst>
                <a:gd name="T0" fmla="*/ 8 w 52"/>
                <a:gd name="T1" fmla="*/ 44 h 44"/>
                <a:gd name="T2" fmla="*/ 45 w 52"/>
                <a:gd name="T3" fmla="*/ 44 h 44"/>
                <a:gd name="T4" fmla="*/ 52 w 52"/>
                <a:gd name="T5" fmla="*/ 37 h 44"/>
                <a:gd name="T6" fmla="*/ 52 w 52"/>
                <a:gd name="T7" fmla="*/ 8 h 44"/>
                <a:gd name="T8" fmla="*/ 45 w 52"/>
                <a:gd name="T9" fmla="*/ 0 h 44"/>
                <a:gd name="T10" fmla="*/ 8 w 52"/>
                <a:gd name="T11" fmla="*/ 0 h 44"/>
                <a:gd name="T12" fmla="*/ 0 w 52"/>
                <a:gd name="T13" fmla="*/ 8 h 44"/>
                <a:gd name="T14" fmla="*/ 0 w 52"/>
                <a:gd name="T15" fmla="*/ 37 h 44"/>
                <a:gd name="T16" fmla="*/ 8 w 52"/>
                <a:gd name="T17" fmla="*/ 44 h 44"/>
                <a:gd name="T18" fmla="*/ 15 w 52"/>
                <a:gd name="T19" fmla="*/ 15 h 44"/>
                <a:gd name="T20" fmla="*/ 38 w 52"/>
                <a:gd name="T21" fmla="*/ 15 h 44"/>
                <a:gd name="T22" fmla="*/ 38 w 52"/>
                <a:gd name="T23" fmla="*/ 30 h 44"/>
                <a:gd name="T24" fmla="*/ 15 w 52"/>
                <a:gd name="T25" fmla="*/ 30 h 44"/>
                <a:gd name="T26" fmla="*/ 15 w 52"/>
                <a:gd name="T2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4">
                  <a:moveTo>
                    <a:pt x="8" y="44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49" y="44"/>
                    <a:pt x="52" y="41"/>
                    <a:pt x="52" y="3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4" y="44"/>
                    <a:pt x="8" y="44"/>
                  </a:cubicBezTo>
                  <a:close/>
                  <a:moveTo>
                    <a:pt x="15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" name="Rektangel 3"/>
          <p:cNvSpPr/>
          <p:nvPr/>
        </p:nvSpPr>
        <p:spPr>
          <a:xfrm>
            <a:off x="8076947" y="4889689"/>
            <a:ext cx="10374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sv-SE" sz="900" i="1">
                <a:solidFill>
                  <a:schemeClr val="tx2"/>
                </a:solidFill>
              </a:rPr>
              <a:t>*Base year 2016</a:t>
            </a:r>
            <a:endParaRPr lang="sv-SE" sz="9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4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</a:t>
            </a:r>
            <a:r>
              <a:rPr lang="sv-SE" dirty="0" err="1"/>
              <a:t>climate</a:t>
            </a:r>
            <a:r>
              <a:rPr lang="sv-SE" dirty="0"/>
              <a:t> </a:t>
            </a:r>
            <a:r>
              <a:rPr lang="sv-SE" dirty="0" err="1"/>
              <a:t>effect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84" y="2067694"/>
            <a:ext cx="784043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Andreas Drugge Sustainability Manager</a:t>
            </a:r>
          </a:p>
        </p:txBody>
      </p:sp>
    </p:spTree>
    <p:extLst>
      <p:ext uri="{BB962C8B-B14F-4D97-AF65-F5344CB8AC3E}">
        <p14:creationId xmlns:p14="http://schemas.microsoft.com/office/powerpoint/2010/main" val="1306640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C89hCRQkmioah24TcX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afety (green)"/>
  <p:tag name="NAME" val="sb2_0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Industri (Green)"/>
  <p:tag name="NAME" val="sb2_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Managed_packaging_sustainability_performance (green)"/>
  <p:tag name="NAME" val="sb2_0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Tåg (green)"/>
  <p:tag name="NAME" val="sb2_0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Båt (green)"/>
  <p:tag name="NAME" val="sb2_030"/>
</p:tagLst>
</file>

<file path=ppt/theme/theme1.xml><?xml version="1.0" encoding="utf-8"?>
<a:theme xmlns:a="http://schemas.openxmlformats.org/drawingml/2006/main" name="BillerudKorsnäs">
  <a:themeElements>
    <a:clrScheme name="BillerudKorsnäs_Colors">
      <a:dk1>
        <a:sysClr val="windowText" lastClr="000000"/>
      </a:dk1>
      <a:lt1>
        <a:sysClr val="window" lastClr="FFFFFF"/>
      </a:lt1>
      <a:dk2>
        <a:srgbClr val="404040"/>
      </a:dk2>
      <a:lt2>
        <a:srgbClr val="F0F0F0"/>
      </a:lt2>
      <a:accent1>
        <a:srgbClr val="40A020"/>
      </a:accent1>
      <a:accent2>
        <a:srgbClr val="FF9020"/>
      </a:accent2>
      <a:accent3>
        <a:srgbClr val="FF4000"/>
      </a:accent3>
      <a:accent4>
        <a:srgbClr val="00B0B0"/>
      </a:accent4>
      <a:accent5>
        <a:srgbClr val="FFD000"/>
      </a:accent5>
      <a:accent6>
        <a:srgbClr val="903090"/>
      </a:accent6>
      <a:hlink>
        <a:srgbClr val="40A020"/>
      </a:hlink>
      <a:folHlink>
        <a:srgbClr val="FF4000"/>
      </a:folHlink>
    </a:clrScheme>
    <a:fontScheme name="Billerudkorsnä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/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 lnSpcReduction="10000"/>
      </a:bodyPr>
      <a:lstStyle>
        <a:defPPr algn="ctr">
          <a:defRPr sz="28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custClrLst>
    <a:custClr name="WHITE">
      <a:srgbClr val="FFFFFF"/>
    </a:custClr>
    <a:custClr name="GREEN">
      <a:srgbClr val="40A020"/>
    </a:custClr>
    <a:custClr name="DARK GREY">
      <a:srgbClr val="404040"/>
    </a:custClr>
    <a:custClr name="MEDIUM GREY">
      <a:srgbClr val="909090"/>
    </a:custClr>
    <a:custClr name="LIGHT GREY">
      <a:srgbClr val="C0C0C0"/>
    </a:custClr>
    <a:custClr name="THIN GREY">
      <a:srgbClr val="F0F0F0"/>
    </a:custClr>
    <a:custClr name="BLACK">
      <a:srgbClr val="000000"/>
    </a:custClr>
    <a:custClr>
      <a:srgbClr val="FFFFFF"/>
    </a:custClr>
    <a:custClr>
      <a:srgbClr val="FFFFFF"/>
    </a:custClr>
    <a:custClr>
      <a:srgbClr val="FFFFFF"/>
    </a:custClr>
    <a:custClr name="DARK GREEN">
      <a:srgbClr val="008000"/>
    </a:custClr>
    <a:custClr name="BLUE">
      <a:srgbClr val="00A0FF"/>
    </a:custClr>
    <a:custClr name="RED">
      <a:srgbClr val="FF4000"/>
    </a:custClr>
    <a:custClr name="YELLOW">
      <a:srgbClr val="FFD000"/>
    </a:custClr>
    <a:custClr name="CERISE">
      <a:srgbClr val="E04890"/>
    </a:custClr>
    <a:custClr name="PURPLE">
      <a:srgbClr val="903090"/>
    </a:custClr>
    <a:custClr name="TURQUOISE">
      <a:srgbClr val="00B0B0"/>
    </a:custClr>
    <a:custClr name="ORANGE">
      <a:srgbClr val="FF9020"/>
    </a:custClr>
  </a:custClrLst>
  <a:extLst>
    <a:ext uri="{05A4C25C-085E-4340-85A3-A5531E510DB2}">
      <thm15:themeFamily xmlns:thm15="http://schemas.microsoft.com/office/thememl/2012/main" name="1 Presentation 16-9.potx  -  Skrivskyddad" id="{BB3158F9-9F4A-429E-9162-E9C64F0C3F2C}" vid="{F654BA36-86AE-4D5C-9182-7751D37AC334}"/>
    </a:ext>
  </a:extLst>
</a:theme>
</file>

<file path=ppt/theme/theme2.xml><?xml version="1.0" encoding="utf-8"?>
<a:theme xmlns:a="http://schemas.openxmlformats.org/drawingml/2006/main" name="Office Theme">
  <a:themeElements>
    <a:clrScheme name="Billerudkorsnäs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84BD00"/>
      </a:accent1>
      <a:accent2>
        <a:srgbClr val="97999B"/>
      </a:accent2>
      <a:accent3>
        <a:srgbClr val="F2A900"/>
      </a:accent3>
      <a:accent4>
        <a:srgbClr val="298FC2"/>
      </a:accent4>
      <a:accent5>
        <a:srgbClr val="005587"/>
      </a:accent5>
      <a:accent6>
        <a:srgbClr val="CF4520"/>
      </a:accent6>
      <a:hlink>
        <a:srgbClr val="4A7729"/>
      </a:hlink>
      <a:folHlink>
        <a:srgbClr val="53565A"/>
      </a:folHlink>
    </a:clrScheme>
    <a:fontScheme name="Billerudkorsnä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illerudkorsnäs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84BD00"/>
      </a:accent1>
      <a:accent2>
        <a:srgbClr val="97999B"/>
      </a:accent2>
      <a:accent3>
        <a:srgbClr val="F2A900"/>
      </a:accent3>
      <a:accent4>
        <a:srgbClr val="298FC2"/>
      </a:accent4>
      <a:accent5>
        <a:srgbClr val="005587"/>
      </a:accent5>
      <a:accent6>
        <a:srgbClr val="CF4520"/>
      </a:accent6>
      <a:hlink>
        <a:srgbClr val="4A7729"/>
      </a:hlink>
      <a:folHlink>
        <a:srgbClr val="53565A"/>
      </a:folHlink>
    </a:clrScheme>
    <a:fontScheme name="Billerudkorsnä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FD7856AA19A9A24DBAE0985964EF50AD005F911F07B9CDFD4CB02646F13E20AD18" ma:contentTypeVersion="14" ma:contentTypeDescription="Use for project documents" ma:contentTypeScope="" ma:versionID="75bd18abf4cb0a596c2595b5ebc62abc">
  <xsd:schema xmlns:xsd="http://www.w3.org/2001/XMLSchema" xmlns:xs="http://www.w3.org/2001/XMLSchema" xmlns:p="http://schemas.microsoft.com/office/2006/metadata/properties" xmlns:ns2="e41d3280-abe7-4750-812d-eabb408b7e0f" xmlns:ns3="842c492c-3288-4426-8549-90194606f95a" targetNamespace="http://schemas.microsoft.com/office/2006/metadata/properties" ma:root="true" ma:fieldsID="36b3f5e4f9354d840ca55221831085d0" ns2:_="" ns3:_="">
    <xsd:import namespace="e41d3280-abe7-4750-812d-eabb408b7e0f"/>
    <xsd:import namespace="842c492c-3288-4426-8549-90194606f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3280-abe7-4750-812d-eabb408b7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492c-3288-4426-8549-90194606f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CC4A00-5ADB-41DA-B682-35DDDA2B99EC}">
  <ds:schemaRefs>
    <ds:schemaRef ds:uri="e41d3280-abe7-4750-812d-eabb408b7e0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42c492c-3288-4426-8549-90194606f95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F72B88-04E1-4294-A96C-4B95EBC32B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D1EB7-C5FA-46E5-AC5C-73D73DAFF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1d3280-abe7-4750-812d-eabb408b7e0f"/>
    <ds:schemaRef ds:uri="842c492c-3288-4426-8549-90194606f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Presentation 16-9</Template>
  <TotalTime>0</TotalTime>
  <Words>241</Words>
  <Application>Microsoft Office PowerPoint</Application>
  <PresentationFormat>On-screen Show (16:9)</PresentationFormat>
  <Paragraphs>66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BillerudKorsnäs</vt:lpstr>
      <vt:lpstr>think-cell Slide</vt:lpstr>
      <vt:lpstr>What if</vt:lpstr>
      <vt:lpstr>PowerPoint Presentation</vt:lpstr>
      <vt:lpstr>BillerudKorsnäs in short</vt:lpstr>
      <vt:lpstr>Climate initiatives</vt:lpstr>
      <vt:lpstr>Climate targets aligned with science</vt:lpstr>
      <vt:lpstr>Total climate effect</vt:lpstr>
      <vt:lpstr>Thanks!</vt:lpstr>
    </vt:vector>
  </TitlesOfParts>
  <Company>BillerudKorsnäs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Drugge Andreas, Solna</dc:creator>
  <cp:lastModifiedBy>Netz, Linda</cp:lastModifiedBy>
  <cp:revision>11</cp:revision>
  <cp:lastPrinted>2012-11-14T11:11:46Z</cp:lastPrinted>
  <dcterms:created xsi:type="dcterms:W3CDTF">2021-04-08T12:06:30Z</dcterms:created>
  <dcterms:modified xsi:type="dcterms:W3CDTF">2021-05-25T08:52:31Z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0x010100FD7856AA19A9A24DBAE0985964EF50AD005F911F07B9CDFD4CB02646F13E20AD18</vt:lpwstr>
  </property>
</Properties>
</file>