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4" r:id="rId5"/>
    <p:sldId id="435" r:id="rId6"/>
    <p:sldId id="547" r:id="rId7"/>
    <p:sldId id="549" r:id="rId8"/>
    <p:sldId id="550" r:id="rId9"/>
    <p:sldId id="551" r:id="rId10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1" userDrawn="1">
          <p15:clr>
            <a:srgbClr val="A4A3A4"/>
          </p15:clr>
        </p15:guide>
        <p15:guide id="2" pos="3584" userDrawn="1">
          <p15:clr>
            <a:srgbClr val="A4A3A4"/>
          </p15:clr>
        </p15:guide>
        <p15:guide id="3" pos="7284" userDrawn="1">
          <p15:clr>
            <a:srgbClr val="A4A3A4"/>
          </p15:clr>
        </p15:guide>
        <p15:guide id="4" orient="horz" pos="210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  <p15:guide id="6" orient="horz" pos="1337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67900" autoAdjust="0"/>
  </p:normalViewPr>
  <p:slideViewPr>
    <p:cSldViewPr snapToGrid="0">
      <p:cViewPr varScale="1">
        <p:scale>
          <a:sx n="45" d="100"/>
          <a:sy n="45" d="100"/>
        </p:scale>
        <p:origin x="1360" y="48"/>
      </p:cViewPr>
      <p:guideLst>
        <p:guide pos="401"/>
        <p:guide pos="3584"/>
        <p:guide pos="7284"/>
        <p:guide orient="horz" pos="210"/>
        <p:guide orient="horz" pos="890"/>
        <p:guide orient="horz" pos="1337"/>
        <p:guide orient="horz" pos="3974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8168625114266E-2"/>
          <c:y val="8.3855430252294999E-2"/>
          <c:w val="0.89740988513548214"/>
          <c:h val="0.731534646771372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Elektricitet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Blad1!$B$2:$B$12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0-4314-AF1D-B2B1AC654DE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Annan utrustning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Blad1!$C$2:$C$12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6.1973684210526319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70-4314-AF1D-B2B1AC654DE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Brandövning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Blad1!$D$2:$D$12</c:f>
              <c:numCache>
                <c:formatCode>#,##0</c:formatCode>
                <c:ptCount val="11"/>
                <c:pt idx="0">
                  <c:v>126.9846414161135</c:v>
                </c:pt>
                <c:pt idx="1">
                  <c:v>30.690471022357283</c:v>
                </c:pt>
                <c:pt idx="2">
                  <c:v>62.097650663942801</c:v>
                </c:pt>
                <c:pt idx="3">
                  <c:v>30.907103825136613</c:v>
                </c:pt>
                <c:pt idx="4">
                  <c:v>47.007689735874287</c:v>
                </c:pt>
                <c:pt idx="5">
                  <c:v>39.767216294859359</c:v>
                </c:pt>
                <c:pt idx="6">
                  <c:v>42.889622295562887</c:v>
                </c:pt>
                <c:pt idx="7">
                  <c:v>21.730812013348164</c:v>
                </c:pt>
                <c:pt idx="8">
                  <c:v>35.590598938589842</c:v>
                </c:pt>
                <c:pt idx="9">
                  <c:v>35.118421052631582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70-4314-AF1D-B2B1AC654DE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Reservkraft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Blad1!$E$2:$E$12</c:f>
              <c:numCache>
                <c:formatCode>#,##0</c:formatCode>
                <c:ptCount val="11"/>
                <c:pt idx="0">
                  <c:v>47.22569308863725</c:v>
                </c:pt>
                <c:pt idx="1">
                  <c:v>50.490774907749078</c:v>
                </c:pt>
                <c:pt idx="2">
                  <c:v>56.553217568947908</c:v>
                </c:pt>
                <c:pt idx="3">
                  <c:v>90.513661202185787</c:v>
                </c:pt>
                <c:pt idx="4">
                  <c:v>146.10498161150116</c:v>
                </c:pt>
                <c:pt idx="5">
                  <c:v>88.263821532492727</c:v>
                </c:pt>
                <c:pt idx="6">
                  <c:v>91.763843050971758</c:v>
                </c:pt>
                <c:pt idx="7">
                  <c:v>86.923248053392655</c:v>
                </c:pt>
                <c:pt idx="8">
                  <c:v>66.238059135708866</c:v>
                </c:pt>
                <c:pt idx="9">
                  <c:v>81.598684210526315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70-4314-AF1D-B2B1AC654DE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Fjärrvärme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Blad1!$F$2:$F$12</c:f>
              <c:numCache>
                <c:formatCode>#,##0</c:formatCode>
                <c:ptCount val="11"/>
                <c:pt idx="0">
                  <c:v>117.53950279838605</c:v>
                </c:pt>
                <c:pt idx="1">
                  <c:v>333.63512046885177</c:v>
                </c:pt>
                <c:pt idx="2">
                  <c:v>316.03268641470891</c:v>
                </c:pt>
                <c:pt idx="3">
                  <c:v>81.683060109289613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70-4314-AF1D-B2B1AC654DE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Uppvärmning, såld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Blad1!$G$2:$G$12</c:f>
              <c:numCache>
                <c:formatCode>#,##0</c:formatCode>
                <c:ptCount val="11"/>
                <c:pt idx="0">
                  <c:v>877.34843160223875</c:v>
                </c:pt>
                <c:pt idx="1">
                  <c:v>104.94161059257651</c:v>
                </c:pt>
                <c:pt idx="2">
                  <c:v>108.67088866189989</c:v>
                </c:pt>
                <c:pt idx="3">
                  <c:v>46.360655737704917</c:v>
                </c:pt>
                <c:pt idx="4">
                  <c:v>24.139083918421932</c:v>
                </c:pt>
                <c:pt idx="5">
                  <c:v>4.8496605237633368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70-4314-AF1D-B2B1AC654DE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Uppvärmning, egen användning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Blad1!$H$2:$H$12</c:f>
              <c:numCache>
                <c:formatCode>#,##0</c:formatCode>
                <c:ptCount val="11"/>
                <c:pt idx="0">
                  <c:v>672.70376155147733</c:v>
                </c:pt>
                <c:pt idx="1">
                  <c:v>123.75189928369872</c:v>
                </c:pt>
                <c:pt idx="2">
                  <c:v>178.53074565883554</c:v>
                </c:pt>
                <c:pt idx="3">
                  <c:v>64.021857923497265</c:v>
                </c:pt>
                <c:pt idx="4">
                  <c:v>85.122032764961546</c:v>
                </c:pt>
                <c:pt idx="5">
                  <c:v>50.436469447138698</c:v>
                </c:pt>
                <c:pt idx="6">
                  <c:v>3.9897323065639898</c:v>
                </c:pt>
                <c:pt idx="7">
                  <c:v>0.98776418242491659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70-4314-AF1D-B2B1AC654DEC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Fordon och redskap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Blad1!$I$2:$I$12</c:f>
              <c:numCache>
                <c:formatCode>#,##0</c:formatCode>
                <c:ptCount val="11"/>
                <c:pt idx="0">
                  <c:v>6222.2474293895611</c:v>
                </c:pt>
                <c:pt idx="1">
                  <c:v>3917.4901237247668</c:v>
                </c:pt>
                <c:pt idx="2">
                  <c:v>4705.005924412666</c:v>
                </c:pt>
                <c:pt idx="3">
                  <c:v>3726.5136612021856</c:v>
                </c:pt>
                <c:pt idx="4">
                  <c:v>3497.626211969241</c:v>
                </c:pt>
                <c:pt idx="5">
                  <c:v>2817.6527643064987</c:v>
                </c:pt>
                <c:pt idx="6">
                  <c:v>2580.3593692702602</c:v>
                </c:pt>
                <c:pt idx="7">
                  <c:v>1666.3581757508343</c:v>
                </c:pt>
                <c:pt idx="8">
                  <c:v>1202.1713419257012</c:v>
                </c:pt>
                <c:pt idx="9">
                  <c:v>191.08552631578948</c:v>
                </c:pt>
                <c:pt idx="1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70-4314-AF1D-B2B1AC654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4373808"/>
        <c:axId val="634376760"/>
      </c:barChart>
      <c:catAx>
        <c:axId val="63437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4376760"/>
        <c:crosses val="autoZero"/>
        <c:auto val="1"/>
        <c:lblAlgn val="ctr"/>
        <c:lblOffset val="100"/>
        <c:noMultiLvlLbl val="0"/>
      </c:catAx>
      <c:valAx>
        <c:axId val="63437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437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07D2-6BC7-4C65-B4B7-E916F42D2066}" type="datetimeFigureOut">
              <a:rPr lang="sv-SE" smtClean="0"/>
              <a:t>2021-05-25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786CC-1E97-4A54-8D86-29952CD29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40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78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72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Innovation har möjliggjort bredare och fjärrstyrda PSB fordon med integrerade </a:t>
            </a:r>
            <a:r>
              <a:rPr lang="sv-SE" dirty="0" err="1"/>
              <a:t>formiatspridare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/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Då: Total bränsleförbrukning över en vintersäsong (250 drifttimmar)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162 500 liter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412 ton CO2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Nu: Total bränsleförbrukning över en vintersäsong (250 drifttimmar)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125 000 liter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317 ton CO2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/>
          </a:p>
          <a:p>
            <a:r>
              <a:rPr lang="sv-SE" dirty="0"/>
              <a:t>Det skapades på Stockholm Arlanda Airport som första steg</a:t>
            </a:r>
          </a:p>
          <a:p>
            <a:r>
              <a:rPr lang="sv-SE" dirty="0"/>
              <a:t>Konceptet möjliggör förbättringar för miljö och effektiviseringar för resurser</a:t>
            </a:r>
          </a:p>
          <a:p>
            <a:r>
              <a:rPr lang="sv-SE" dirty="0"/>
              <a:t>För den nya konceptet användes nya generation PSB maskiner </a:t>
            </a:r>
          </a:p>
          <a:p>
            <a:pPr lvl="1"/>
            <a:r>
              <a:rPr lang="sv-SE" dirty="0"/>
              <a:t>Bredare</a:t>
            </a:r>
          </a:p>
          <a:p>
            <a:pPr lvl="1"/>
            <a:r>
              <a:rPr lang="sv-SE" dirty="0"/>
              <a:t>Integrerade </a:t>
            </a:r>
            <a:r>
              <a:rPr lang="sv-SE" dirty="0" err="1"/>
              <a:t>formiatspridare</a:t>
            </a:r>
            <a:endParaRPr lang="sv-SE" dirty="0"/>
          </a:p>
          <a:p>
            <a:pPr lvl="1"/>
            <a:r>
              <a:rPr lang="sv-SE" dirty="0"/>
              <a:t>Möjlighet till fjärrstyrning</a:t>
            </a:r>
            <a:endParaRPr lang="sv-S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/>
              <a:t>Alla maskiner i röjningsgrupp drivs av HVO100 → ingen fossila CO</a:t>
            </a:r>
            <a:r>
              <a:rPr lang="sv-SE" sz="1000" dirty="0"/>
              <a:t>2</a:t>
            </a:r>
            <a:r>
              <a:rPr lang="sv-SE" sz="1200" dirty="0"/>
              <a:t> utsläpp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/>
              <a:t>Minskad antal maskiner för fullbanröjning → reducerad bränsleförbrukning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/>
              <a:t>Ökad punktlighet och </a:t>
            </a:r>
            <a:r>
              <a:rPr lang="sv-SE" sz="1200" dirty="0" err="1"/>
              <a:t>runway</a:t>
            </a:r>
            <a:r>
              <a:rPr lang="sv-SE" sz="1200" dirty="0"/>
              <a:t> </a:t>
            </a:r>
            <a:r>
              <a:rPr lang="sv-SE" sz="1200" dirty="0" err="1"/>
              <a:t>up-time</a:t>
            </a:r>
            <a:r>
              <a:rPr lang="sv-SE" sz="1200" dirty="0"/>
              <a:t> → kortare väntetid för flygplan i luften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/>
              <a:t>Automatiserade funktioner (nästa steg, implementering pågår) → ytterligare minskning av bränsle förbrukning</a:t>
            </a:r>
            <a:endParaRPr lang="en-GB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20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04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Inom ramen för Fossilfritt Sverige har flygbranschen tagit fram en färdplan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följande konkreta åtgärder: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 inriktning på ett statligt investeringsstöd samt medel för projektering av produktionsanläggningar. Produktionskapacitet för att försörja flyget med det bränsle som behövs för att nå 2030-målet kräver en investering på uppskattningsvis fem miljarder kronor. Staten behöver bidra finansiellt för att investeringen ska genomföras.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Uppbyggnad och kommunikation runt en offentlig målbild för övergången till fossilfritt flyg, med hållpunkterna 2030 och 2045 och inkluderande ett långsiktigt mål om elflyg.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Avsättning av medel för att möjliggöra effektivisering av storskalig produktion av fossilfritt bränsle.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Översyn av hela avgifts- och stödsystemet för att på så vis, tillsammans med samtliga aktörer, hitta en affärsmodell som fungerar.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Upphandling av den mängd fossilfritt bränsle som krävs för alla offentliga flygresor i Sverige.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29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logo (start och sl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2513582"/>
            <a:ext cx="6120000" cy="18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5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546775" y="1244177"/>
            <a:ext cx="4457522" cy="4516342"/>
          </a:xfrm>
          <a:prstGeom prst="rect">
            <a:avLst/>
          </a:prstGeom>
        </p:spPr>
      </p:pic>
      <p:sp>
        <p:nvSpPr>
          <p:cNvPr id="6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Kapitelrubrik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876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8722800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BC7CC-2D48-41D3-8ACD-57F4975263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588" y="2122487"/>
            <a:ext cx="8721496" cy="418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i punkt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8722801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 hasCustomPrompt="1"/>
          </p:nvPr>
        </p:nvSpPr>
        <p:spPr>
          <a:xfrm>
            <a:off x="636588" y="2122488"/>
            <a:ext cx="8721496" cy="4186800"/>
          </a:xfrm>
        </p:spPr>
        <p:txBody>
          <a:bodyPr/>
          <a:lstStyle>
            <a:lvl1pPr marL="178875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96375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726563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956750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150425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v-SE" dirty="0"/>
              <a:t>Text i punktform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66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2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9" y="1386668"/>
            <a:ext cx="8722801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0F336D-DBFE-4C9A-82AE-717B5B00D81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588" y="2122488"/>
            <a:ext cx="5051422" cy="41862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Text, Kolumn 1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4C8446-BE78-41AE-8D3B-3356011825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927" y="2122488"/>
            <a:ext cx="5051422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Text, Kolumn 2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48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050800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447795-8C25-49D7-BD81-3D0B302BA7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590" y="2122488"/>
            <a:ext cx="5051422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66485" y="1386669"/>
            <a:ext cx="5400000" cy="4922054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39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050800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447795-8C25-49D7-BD81-3D0B302BA7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590" y="2122488"/>
            <a:ext cx="5051422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F0B69C-1928-4742-9EF5-20AB25DF1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39" y="1013460"/>
            <a:ext cx="3338155" cy="52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 med svar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54740" y="477764"/>
            <a:ext cx="3700460" cy="396421"/>
          </a:xfrm>
        </p:spPr>
        <p:txBody>
          <a:bodyPr anchor="t" anchorCtr="0"/>
          <a:lstStyle>
            <a:lvl1pPr>
              <a:defRPr sz="12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bakgrundsbild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00F83B-CF15-4618-B991-3799795FD8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740" y="874185"/>
            <a:ext cx="3700460" cy="2205038"/>
          </a:xfrm>
        </p:spPr>
        <p:txBody>
          <a:bodyPr/>
          <a:lstStyle>
            <a:lvl1pPr marL="0" indent="0">
              <a:buFontTx/>
              <a:buNone/>
              <a:defRPr sz="1250"/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2999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vi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 bwMode="black">
          <a:xfrm>
            <a:off x="6154740" y="477764"/>
            <a:ext cx="3700460" cy="396421"/>
          </a:xfrm>
        </p:spPr>
        <p:txBody>
          <a:bodyPr anchor="t" anchorCtr="0"/>
          <a:lstStyle>
            <a:lvl1pPr>
              <a:defRPr sz="12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7109" y="402030"/>
            <a:ext cx="1008338" cy="302744"/>
          </a:xfrm>
          <a:prstGeom prst="rect">
            <a:avLst/>
          </a:prstGeom>
        </p:spPr>
      </p:pic>
      <p:cxnSp>
        <p:nvCxnSpPr>
          <p:cNvPr id="11" name="Rak koppling 10"/>
          <p:cNvCxnSpPr/>
          <p:nvPr userDrawn="1"/>
        </p:nvCxnSpPr>
        <p:spPr bwMode="white">
          <a:xfrm>
            <a:off x="636588" y="333375"/>
            <a:ext cx="1092676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AF3677-266B-49CD-9490-D0BD83AD2D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740" y="874185"/>
            <a:ext cx="3700460" cy="2205038"/>
          </a:xfrm>
        </p:spPr>
        <p:txBody>
          <a:bodyPr/>
          <a:lstStyle>
            <a:lvl1pPr marL="0" indent="0">
              <a:buFontTx/>
              <a:buNone/>
              <a:defRPr sz="1250">
                <a:solidFill>
                  <a:schemeClr val="bg1"/>
                </a:solidFill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1013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4"/>
          <p:cNvSpPr>
            <a:spLocks noGrp="1"/>
          </p:cNvSpPr>
          <p:nvPr>
            <p:ph type="pic" sz="quarter" idx="18" hasCustomPrompt="1"/>
          </p:nvPr>
        </p:nvSpPr>
        <p:spPr>
          <a:xfrm>
            <a:off x="636587" y="1376363"/>
            <a:ext cx="10933811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dirty="0"/>
              <a:t> 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4899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9"/>
            <a:ext cx="2066752" cy="351849"/>
          </a:xfrm>
        </p:spPr>
        <p:txBody>
          <a:bodyPr anchor="t" anchorCtr="0"/>
          <a:lstStyle>
            <a:lvl1pPr>
              <a:defRPr sz="12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9D2D10-4E2C-4B6E-AB5E-3A53EF579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88" y="1805940"/>
            <a:ext cx="2066752" cy="4501718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25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5" hasCustomPrompt="1"/>
          </p:nvPr>
        </p:nvSpPr>
        <p:spPr>
          <a:xfrm>
            <a:off x="2847340" y="1376363"/>
            <a:ext cx="4290840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dirty="0"/>
              <a:t> 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>
          <a:xfrm>
            <a:off x="7282180" y="1376362"/>
            <a:ext cx="4284000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488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3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82315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35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75309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38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65901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5" name="Grupp 4"/>
          <p:cNvGrpSpPr/>
          <p:nvPr userDrawn="1"/>
        </p:nvGrpSpPr>
        <p:grpSpPr bwMode="ltGray">
          <a:xfrm>
            <a:off x="6158738" y="1333077"/>
            <a:ext cx="5411661" cy="4991579"/>
            <a:chOff x="6158738" y="1334609"/>
            <a:chExt cx="5411661" cy="4991579"/>
          </a:xfrm>
        </p:grpSpPr>
        <p:pic>
          <p:nvPicPr>
            <p:cNvPr id="17" name="Bildobjekt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8738" y="1334609"/>
              <a:ext cx="1548780" cy="1547656"/>
            </a:xfrm>
            <a:prstGeom prst="rect">
              <a:avLst/>
            </a:prstGeom>
          </p:spPr>
        </p:pic>
        <p:pic>
          <p:nvPicPr>
            <p:cNvPr id="19" name="Bildobjekt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667750" y="1347945"/>
              <a:ext cx="2902649" cy="1978708"/>
            </a:xfrm>
            <a:prstGeom prst="rect">
              <a:avLst/>
            </a:prstGeom>
          </p:spPr>
        </p:pic>
        <p:pic>
          <p:nvPicPr>
            <p:cNvPr id="21" name="Bildobjekt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380711" y="3500120"/>
              <a:ext cx="1222143" cy="2826068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0370121" y="3650615"/>
              <a:ext cx="1200278" cy="2675573"/>
            </a:xfrm>
            <a:prstGeom prst="rect">
              <a:avLst/>
            </a:prstGeom>
          </p:spPr>
        </p:pic>
        <p:pic>
          <p:nvPicPr>
            <p:cNvPr id="25" name="Bildobjekt 2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075204" y="3710735"/>
              <a:ext cx="1941492" cy="2615453"/>
            </a:xfrm>
            <a:prstGeom prst="rect">
              <a:avLst/>
            </a:prstGeom>
          </p:spPr>
        </p:pic>
      </p:grpSp>
      <p:sp>
        <p:nvSpPr>
          <p:cNvPr id="16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458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/>
          <p:cNvSpPr>
            <a:spLocks noGrp="1"/>
          </p:cNvSpPr>
          <p:nvPr>
            <p:ph type="pic" sz="quarter" idx="18" hasCustomPrompt="1"/>
          </p:nvPr>
        </p:nvSpPr>
        <p:spPr>
          <a:xfrm>
            <a:off x="636588" y="1376363"/>
            <a:ext cx="6498762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dirty="0"/>
              <a:t> 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>
          <a:xfrm>
            <a:off x="7279350" y="1376362"/>
            <a:ext cx="4284000" cy="239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7" hasCustomPrompt="1"/>
          </p:nvPr>
        </p:nvSpPr>
        <p:spPr>
          <a:xfrm>
            <a:off x="7279350" y="3914389"/>
            <a:ext cx="4284000" cy="239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2360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458738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8E05B6-C766-40F7-B9E4-3355A061FA4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6590" y="2122488"/>
            <a:ext cx="5459410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Text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616701" y="1386669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9168135" y="1386669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9" name="Platshållare för bild 4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6616701" y="3912823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9168135" y="3912823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01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0"/>
          <p:cNvSpPr>
            <a:spLocks noGrp="1"/>
          </p:cNvSpPr>
          <p:nvPr>
            <p:ph type="pic" sz="quarter" idx="20" hasCustomPrompt="1"/>
          </p:nvPr>
        </p:nvSpPr>
        <p:spPr bwMode="ltGray">
          <a:xfrm>
            <a:off x="636590" y="137636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6590" y="3572692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6" name="Platshållare för bild 10"/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4330224" y="137636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21" name="Platshållare för text 16"/>
          <p:cNvSpPr>
            <a:spLocks noGrp="1"/>
          </p:cNvSpPr>
          <p:nvPr>
            <p:ph type="body" sz="quarter" idx="23" hasCustomPrompt="1"/>
          </p:nvPr>
        </p:nvSpPr>
        <p:spPr>
          <a:xfrm>
            <a:off x="4330224" y="3572692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8030210" y="137636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23" name="Platshållare för text 16"/>
          <p:cNvSpPr>
            <a:spLocks noGrp="1"/>
          </p:cNvSpPr>
          <p:nvPr>
            <p:ph type="body" sz="quarter" idx="24" hasCustomPrompt="1"/>
          </p:nvPr>
        </p:nvSpPr>
        <p:spPr>
          <a:xfrm>
            <a:off x="8030210" y="3572692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2" name="Platshållare för bild 8"/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636590" y="391804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24" name="Platshållare för text 16"/>
          <p:cNvSpPr>
            <a:spLocks noGrp="1"/>
          </p:cNvSpPr>
          <p:nvPr>
            <p:ph type="body" sz="quarter" idx="25" hasCustomPrompt="1"/>
          </p:nvPr>
        </p:nvSpPr>
        <p:spPr>
          <a:xfrm>
            <a:off x="636590" y="6101255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4330224" y="391804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25" name="Platshållare för text 16"/>
          <p:cNvSpPr>
            <a:spLocks noGrp="1"/>
          </p:cNvSpPr>
          <p:nvPr>
            <p:ph type="body" sz="quarter" idx="26" hasCustomPrompt="1"/>
          </p:nvPr>
        </p:nvSpPr>
        <p:spPr>
          <a:xfrm>
            <a:off x="4330224" y="6101255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030210" y="391804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26" name="Platshållare för text 16"/>
          <p:cNvSpPr>
            <a:spLocks noGrp="1"/>
          </p:cNvSpPr>
          <p:nvPr>
            <p:ph type="body" sz="quarter" idx="27" hasCustomPrompt="1"/>
          </p:nvPr>
        </p:nvSpPr>
        <p:spPr>
          <a:xfrm>
            <a:off x="8030210" y="6101255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745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610084" y="1297231"/>
            <a:ext cx="8467655" cy="1395727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149" b="60809"/>
          <a:stretch/>
        </p:blipFill>
        <p:spPr bwMode="ltGray">
          <a:xfrm>
            <a:off x="583096" y="3263782"/>
            <a:ext cx="11027060" cy="31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5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, rubrik och avsändare">
    <p:bg>
      <p:bgPr>
        <a:solidFill>
          <a:srgbClr val="DDF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149" b="60809"/>
          <a:stretch/>
        </p:blipFill>
        <p:spPr bwMode="ltGray">
          <a:xfrm>
            <a:off x="583096" y="3263782"/>
            <a:ext cx="11027060" cy="3100343"/>
          </a:xfrm>
          <a:prstGeom prst="rect">
            <a:avLst/>
          </a:prstGeom>
        </p:spPr>
      </p:pic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610084" y="1297231"/>
            <a:ext cx="8467655" cy="1395728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7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3049142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8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3242136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9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3432727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11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1568" r="763" b="23034"/>
          <a:stretch/>
        </p:blipFill>
        <p:spPr bwMode="ltGray">
          <a:xfrm>
            <a:off x="168390" y="244799"/>
            <a:ext cx="11866174" cy="63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7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, innehåll och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91321" y="1310400"/>
            <a:ext cx="4896164" cy="8100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 hasCustomPrompt="1"/>
          </p:nvPr>
        </p:nvSpPr>
        <p:spPr>
          <a:xfrm>
            <a:off x="791321" y="2188801"/>
            <a:ext cx="4896165" cy="41227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237594" indent="0">
              <a:buFont typeface="Arial" charset="0"/>
              <a:buNone/>
              <a:defRPr/>
            </a:lvl2pPr>
            <a:lvl3pPr marL="410390" indent="0">
              <a:buNone/>
              <a:defRPr/>
            </a:lvl3pPr>
            <a:lvl4pPr marL="583186" indent="0">
              <a:buNone/>
              <a:defRPr/>
            </a:lvl4pPr>
            <a:lvl5pPr marL="728982" indent="0">
              <a:buFont typeface="Arial" charset="0"/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F92961-F100-4EB7-976C-F3E9168F6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11" y="1211384"/>
            <a:ext cx="4161496" cy="49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9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2790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0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5784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21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376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28" name="Grupp 27"/>
          <p:cNvGrpSpPr/>
          <p:nvPr userDrawn="1"/>
        </p:nvGrpSpPr>
        <p:grpSpPr bwMode="ltGray">
          <a:xfrm>
            <a:off x="6152712" y="1244177"/>
            <a:ext cx="5283453" cy="5075155"/>
            <a:chOff x="6152712" y="1165432"/>
            <a:chExt cx="5283453" cy="5075155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7425691" y="1663314"/>
              <a:ext cx="4010474" cy="1092096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9606010" y="2828329"/>
              <a:ext cx="1827774" cy="2021801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217920" y="5200848"/>
              <a:ext cx="1615702" cy="1027902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8738" y="2843570"/>
              <a:ext cx="1866250" cy="2007066"/>
            </a:xfrm>
            <a:prstGeom prst="rect">
              <a:avLst/>
            </a:prstGeom>
          </p:spPr>
        </p:pic>
        <p:pic>
          <p:nvPicPr>
            <p:cNvPr id="22" name="Bildobjekt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111490" y="4739808"/>
              <a:ext cx="3116580" cy="1500779"/>
            </a:xfrm>
            <a:prstGeom prst="rect">
              <a:avLst/>
            </a:prstGeom>
          </p:spPr>
        </p:pic>
        <p:pic>
          <p:nvPicPr>
            <p:cNvPr id="27" name="Bildobjekt 2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2712" y="1165432"/>
              <a:ext cx="1697793" cy="857677"/>
            </a:xfrm>
            <a:prstGeom prst="rect">
              <a:avLst/>
            </a:prstGeom>
          </p:spPr>
        </p:pic>
      </p:grpSp>
      <p:sp>
        <p:nvSpPr>
          <p:cNvPr id="23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4181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2790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13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5784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4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376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269784" y="1343033"/>
            <a:ext cx="5198428" cy="4977514"/>
          </a:xfrm>
          <a:prstGeom prst="rect">
            <a:avLst/>
          </a:prstGeom>
        </p:spPr>
      </p:pic>
      <p:sp>
        <p:nvSpPr>
          <p:cNvPr id="15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3281381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12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3474375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3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3664967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14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2936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0083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564630" y="1244177"/>
            <a:ext cx="4480912" cy="44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8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466840" y="1244177"/>
            <a:ext cx="4729176" cy="47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1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522720" y="1244177"/>
            <a:ext cx="4505632" cy="4516342"/>
          </a:xfrm>
          <a:prstGeom prst="rect">
            <a:avLst/>
          </a:prstGeom>
        </p:spPr>
      </p:pic>
      <p:sp>
        <p:nvSpPr>
          <p:cNvPr id="6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85675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972475" y="1244177"/>
            <a:ext cx="3606121" cy="4516342"/>
          </a:xfrm>
          <a:prstGeom prst="rect">
            <a:avLst/>
          </a:prstGeom>
        </p:spPr>
      </p:pic>
      <p:sp>
        <p:nvSpPr>
          <p:cNvPr id="6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Kapitelrubrik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75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36589" y="1386669"/>
            <a:ext cx="6538911" cy="6024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6587" y="2130804"/>
            <a:ext cx="6538913" cy="4177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2412" y="333375"/>
            <a:ext cx="657987" cy="1876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" y="402030"/>
            <a:ext cx="1011996" cy="302745"/>
          </a:xfrm>
          <a:prstGeom prst="rect">
            <a:avLst/>
          </a:prstGeom>
        </p:spPr>
      </p:pic>
      <p:cxnSp>
        <p:nvCxnSpPr>
          <p:cNvPr id="14" name="Rak koppling 13"/>
          <p:cNvCxnSpPr/>
          <p:nvPr userDrawn="1"/>
        </p:nvCxnSpPr>
        <p:spPr>
          <a:xfrm>
            <a:off x="636588" y="333375"/>
            <a:ext cx="1092676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IPCMContentMarking" descr="{&quot;HashCode&quot;:-52334899,&quot;Placement&quot;:&quot;Header&quot;,&quot;Top&quot;:0.0,&quot;Left&quot;:434.4697,&quot;SlideWidth&quot;:960,&quot;SlideHeight&quot;:540}">
            <a:extLst>
              <a:ext uri="{FF2B5EF4-FFF2-40B4-BE49-F238E27FC236}">
                <a16:creationId xmlns:a16="http://schemas.microsoft.com/office/drawing/2014/main" id="{9FF1EE22-08EA-4A7C-95C9-42899F15B2E2}"/>
              </a:ext>
            </a:extLst>
          </p:cNvPr>
          <p:cNvSpPr txBox="1"/>
          <p:nvPr userDrawn="1"/>
        </p:nvSpPr>
        <p:spPr>
          <a:xfrm>
            <a:off x="5517765" y="0"/>
            <a:ext cx="11564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</a:rPr>
              <a:t>Sekretess: Publik</a:t>
            </a:r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74" r:id="rId5"/>
    <p:sldLayoutId id="2147483659" r:id="rId6"/>
    <p:sldLayoutId id="2147483660" r:id="rId7"/>
    <p:sldLayoutId id="2147483661" r:id="rId8"/>
    <p:sldLayoutId id="2147483675" r:id="rId9"/>
    <p:sldLayoutId id="2147483676" r:id="rId10"/>
    <p:sldLayoutId id="2147483680" r:id="rId11"/>
    <p:sldLayoutId id="2147483662" r:id="rId12"/>
    <p:sldLayoutId id="2147483664" r:id="rId13"/>
    <p:sldLayoutId id="2147483665" r:id="rId14"/>
    <p:sldLayoutId id="2147483683" r:id="rId15"/>
    <p:sldLayoutId id="2147483666" r:id="rId16"/>
    <p:sldLayoutId id="2147483667" r:id="rId17"/>
    <p:sldLayoutId id="2147483682" r:id="rId18"/>
    <p:sldLayoutId id="2147483668" r:id="rId19"/>
    <p:sldLayoutId id="2147483669" r:id="rId20"/>
    <p:sldLayoutId id="2147483679" r:id="rId21"/>
    <p:sldLayoutId id="2147483670" r:id="rId22"/>
    <p:sldLayoutId id="2147483672" r:id="rId23"/>
    <p:sldLayoutId id="2147483681" r:id="rId24"/>
    <p:sldLayoutId id="2147483673" r:id="rId25"/>
    <p:sldLayoutId id="2147483655" r:id="rId26"/>
    <p:sldLayoutId id="2147483686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08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50000"/>
        <a:buFontTx/>
        <a:buBlip>
          <a:blip r:embed="rId30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912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75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216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160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50000"/>
        <a:buFontTx/>
        <a:buBlip>
          <a:blip r:embed="rId30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1" userDrawn="1">
          <p15:clr>
            <a:srgbClr val="F26B43"/>
          </p15:clr>
        </p15:guide>
        <p15:guide id="4" pos="7284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8" orient="horz" pos="1337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3583" userDrawn="1">
          <p15:clr>
            <a:srgbClr val="F26B43"/>
          </p15:clr>
        </p15:guide>
        <p15:guide id="12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1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583410-7AAB-4CCA-81F8-687F3C562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nå ett mål ingen trodde på för 10 år sedan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B585998-8CB3-4531-95B5-72127A725E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588" y="5763557"/>
            <a:ext cx="3949812" cy="184666"/>
          </a:xfrm>
        </p:spPr>
        <p:txBody>
          <a:bodyPr/>
          <a:lstStyle/>
          <a:p>
            <a:r>
              <a:rPr lang="sv-SE" dirty="0"/>
              <a:t>Lena Wennberg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811B81-CA60-46A2-ACF5-E42D7007B1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588" y="5956551"/>
            <a:ext cx="3949812" cy="184666"/>
          </a:xfrm>
        </p:spPr>
        <p:txBody>
          <a:bodyPr/>
          <a:lstStyle/>
          <a:p>
            <a:r>
              <a:rPr lang="sv-SE" dirty="0"/>
              <a:t>Jannike Ludvigsson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62FF71-BE54-41E8-A29D-3D6E8E4F4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588" y="6147143"/>
            <a:ext cx="3949812" cy="184666"/>
          </a:xfrm>
        </p:spPr>
        <p:txBody>
          <a:bodyPr/>
          <a:lstStyle/>
          <a:p>
            <a:r>
              <a:rPr lang="sv-SE" dirty="0"/>
              <a:t>Avdelningen för Hållbar utveckling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21F727A-FBFB-4F8C-8C48-5F7E840F63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2021-04-14</a:t>
            </a:r>
          </a:p>
        </p:txBody>
      </p:sp>
    </p:spTree>
    <p:extLst>
      <p:ext uri="{BB962C8B-B14F-4D97-AF65-F5344CB8AC3E}">
        <p14:creationId xmlns:p14="http://schemas.microsoft.com/office/powerpoint/2010/main" val="109461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3D24C4-A089-4FC4-9853-CE5C6BB3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90BB9FC-66C5-47C0-AD17-0F4B52D8C378}"/>
              </a:ext>
            </a:extLst>
          </p:cNvPr>
          <p:cNvSpPr txBox="1"/>
          <p:nvPr/>
        </p:nvSpPr>
        <p:spPr>
          <a:xfrm>
            <a:off x="672353" y="1047101"/>
            <a:ext cx="2191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Swedavia äger, driver och utvecklar tio flygplatser av nationellt intresse.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FD475646-CFA3-4ECE-A673-0A155BE33A71}"/>
              </a:ext>
            </a:extLst>
          </p:cNvPr>
          <p:cNvCxnSpPr/>
          <p:nvPr/>
        </p:nvCxnSpPr>
        <p:spPr>
          <a:xfrm>
            <a:off x="3227294" y="941294"/>
            <a:ext cx="0" cy="5271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A1FAF231-45EC-430C-99D0-0CC9DAEE3289}"/>
              </a:ext>
            </a:extLst>
          </p:cNvPr>
          <p:cNvCxnSpPr/>
          <p:nvPr/>
        </p:nvCxnSpPr>
        <p:spPr>
          <a:xfrm>
            <a:off x="672353" y="2460812"/>
            <a:ext cx="4908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07C70F51-509A-4C9D-AE85-1AA674A4AD4E}"/>
              </a:ext>
            </a:extLst>
          </p:cNvPr>
          <p:cNvCxnSpPr/>
          <p:nvPr/>
        </p:nvCxnSpPr>
        <p:spPr>
          <a:xfrm>
            <a:off x="672353" y="4482353"/>
            <a:ext cx="4908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BCD32E91-390F-4D73-9B97-BA5FC5F85748}"/>
              </a:ext>
            </a:extLst>
          </p:cNvPr>
          <p:cNvSpPr txBox="1"/>
          <p:nvPr/>
        </p:nvSpPr>
        <p:spPr>
          <a:xfrm>
            <a:off x="3388658" y="1047101"/>
            <a:ext cx="2191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10,3 miljoner resenärer 2020 (40,2 miljoner 2019)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57D27BF-25F9-4340-9C39-3B2F12DBEF0C}"/>
              </a:ext>
            </a:extLst>
          </p:cNvPr>
          <p:cNvSpPr txBox="1"/>
          <p:nvPr/>
        </p:nvSpPr>
        <p:spPr>
          <a:xfrm>
            <a:off x="571500" y="4759351"/>
            <a:ext cx="2393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2600 medarbetare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34 procent kvinnor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17,6 procent medarbetare med utländsk bakgrund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2D0A5CA-2EDD-42C4-B5EE-C4A12CD8B998}"/>
              </a:ext>
            </a:extLst>
          </p:cNvPr>
          <p:cNvSpPr txBox="1"/>
          <p:nvPr/>
        </p:nvSpPr>
        <p:spPr>
          <a:xfrm>
            <a:off x="672353" y="3166866"/>
            <a:ext cx="219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356 flyglinjer 2020 (631flyglinjer 2019)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88D7457-77E9-4411-AA52-C82C41E30262}"/>
              </a:ext>
            </a:extLst>
          </p:cNvPr>
          <p:cNvSpPr txBox="1"/>
          <p:nvPr/>
        </p:nvSpPr>
        <p:spPr>
          <a:xfrm>
            <a:off x="3388658" y="4759351"/>
            <a:ext cx="2191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ISO 14001:2015 certifierade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ACA 3+ för alla tio flygplatser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5179E80-6AB1-4B21-81A4-44A369A06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2" y="5151510"/>
            <a:ext cx="1525215" cy="1535283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4D146B45-C2FE-425A-9BAF-C48D09B26612}"/>
              </a:ext>
            </a:extLst>
          </p:cNvPr>
          <p:cNvSpPr txBox="1"/>
          <p:nvPr/>
        </p:nvSpPr>
        <p:spPr>
          <a:xfrm>
            <a:off x="3388658" y="2838253"/>
            <a:ext cx="2191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173 utrikesdestinationer 2020 (314 utrikesdestinationer 2019)</a:t>
            </a:r>
          </a:p>
        </p:txBody>
      </p:sp>
    </p:spTree>
    <p:extLst>
      <p:ext uri="{BB962C8B-B14F-4D97-AF65-F5344CB8AC3E}">
        <p14:creationId xmlns:p14="http://schemas.microsoft.com/office/powerpoint/2010/main" val="358238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A795F97-0833-4342-974B-DFF7FF78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3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21812D6-BD8B-418E-B949-C2970403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9474881" cy="10980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3C6570-6F75-4FE5-B90C-6146EFC16AD0}"/>
              </a:ext>
            </a:extLst>
          </p:cNvPr>
          <p:cNvGrpSpPr/>
          <p:nvPr/>
        </p:nvGrpSpPr>
        <p:grpSpPr>
          <a:xfrm>
            <a:off x="0" y="854392"/>
            <a:ext cx="12208215" cy="1794680"/>
            <a:chOff x="636587" y="2038090"/>
            <a:chExt cx="10933811" cy="1592556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F4C1E5BB-A05B-4FF8-B545-AB4310AA3F1B}"/>
                </a:ext>
              </a:extLst>
            </p:cNvPr>
            <p:cNvGrpSpPr/>
            <p:nvPr/>
          </p:nvGrpSpPr>
          <p:grpSpPr>
            <a:xfrm>
              <a:off x="636587" y="2038090"/>
              <a:ext cx="10933811" cy="1592556"/>
              <a:chOff x="636587" y="2038090"/>
              <a:chExt cx="10933811" cy="1592556"/>
            </a:xfrm>
          </p:grpSpPr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54AB644A-65DB-479E-8FD1-4A5BB5190A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8" r="4166"/>
              <a:stretch/>
            </p:blipFill>
            <p:spPr bwMode="auto">
              <a:xfrm>
                <a:off x="636587" y="2461492"/>
                <a:ext cx="10933811" cy="1169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" name="Grupp 70">
                <a:extLst>
                  <a:ext uri="{FF2B5EF4-FFF2-40B4-BE49-F238E27FC236}">
                    <a16:creationId xmlns:a16="http://schemas.microsoft.com/office/drawing/2014/main" id="{C897751C-3A68-47A4-B1A6-8C03C3A7306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096784" y="2637195"/>
                <a:ext cx="706528" cy="335020"/>
                <a:chOff x="4159213" y="2224340"/>
                <a:chExt cx="3009489" cy="1354207"/>
              </a:xfrm>
            </p:grpSpPr>
            <p:grpSp>
              <p:nvGrpSpPr>
                <p:cNvPr id="67" name="Grupp 55">
                  <a:extLst>
                    <a:ext uri="{FF2B5EF4-FFF2-40B4-BE49-F238E27FC236}">
                      <a16:creationId xmlns:a16="http://schemas.microsoft.com/office/drawing/2014/main" id="{8E1434FC-D7DC-4EC9-96A7-86AC37D8746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159213" y="2224340"/>
                  <a:ext cx="2819173" cy="1354207"/>
                  <a:chOff x="4067944" y="2353444"/>
                  <a:chExt cx="1167882" cy="560999"/>
                </a:xfrm>
              </p:grpSpPr>
              <p:pic>
                <p:nvPicPr>
                  <p:cNvPr id="72" name="Picture 2">
                    <a:extLst>
                      <a:ext uri="{FF2B5EF4-FFF2-40B4-BE49-F238E27FC236}">
                        <a16:creationId xmlns:a16="http://schemas.microsoft.com/office/drawing/2014/main" id="{6ABB1A56-5B90-40C9-A132-2595496683B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067944" y="2353444"/>
                    <a:ext cx="1124983" cy="4204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3" name="Rektangel 60">
                    <a:extLst>
                      <a:ext uri="{FF2B5EF4-FFF2-40B4-BE49-F238E27FC236}">
                        <a16:creationId xmlns:a16="http://schemas.microsoft.com/office/drawing/2014/main" id="{C1CB1250-C0F5-495A-9710-2FA6087790D0}"/>
                      </a:ext>
                    </a:extLst>
                  </p:cNvPr>
                  <p:cNvSpPr/>
                  <p:nvPr/>
                </p:nvSpPr>
                <p:spPr>
                  <a:xfrm>
                    <a:off x="5148064" y="2563672"/>
                    <a:ext cx="45719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cxnSp>
                <p:nvCxnSpPr>
                  <p:cNvPr id="74" name="Rak 61">
                    <a:extLst>
                      <a:ext uri="{FF2B5EF4-FFF2-40B4-BE49-F238E27FC236}">
                        <a16:creationId xmlns:a16="http://schemas.microsoft.com/office/drawing/2014/main" id="{932C544B-B727-4393-BF2F-1C422E07E716}"/>
                      </a:ext>
                    </a:extLst>
                  </p:cNvPr>
                  <p:cNvCxnSpPr/>
                  <p:nvPr/>
                </p:nvCxnSpPr>
                <p:spPr>
                  <a:xfrm rot="19920000">
                    <a:off x="5189026" y="2737952"/>
                    <a:ext cx="46800" cy="162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Rak 62">
                    <a:extLst>
                      <a:ext uri="{FF2B5EF4-FFF2-40B4-BE49-F238E27FC236}">
                        <a16:creationId xmlns:a16="http://schemas.microsoft.com/office/drawing/2014/main" id="{46FCBF2E-BF00-444D-92FE-377EA5DCF737}"/>
                      </a:ext>
                    </a:extLst>
                  </p:cNvPr>
                  <p:cNvCxnSpPr/>
                  <p:nvPr/>
                </p:nvCxnSpPr>
                <p:spPr>
                  <a:xfrm rot="19920000">
                    <a:off x="5188764" y="2746725"/>
                    <a:ext cx="0" cy="1677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Rak 63">
                    <a:extLst>
                      <a:ext uri="{FF2B5EF4-FFF2-40B4-BE49-F238E27FC236}">
                        <a16:creationId xmlns:a16="http://schemas.microsoft.com/office/drawing/2014/main" id="{5A891B71-00B3-481C-8DBE-800FB512E20A}"/>
                      </a:ext>
                    </a:extLst>
                  </p:cNvPr>
                  <p:cNvCxnSpPr/>
                  <p:nvPr/>
                </p:nvCxnSpPr>
                <p:spPr>
                  <a:xfrm rot="19920000" flipH="1">
                    <a:off x="5144461" y="2757934"/>
                    <a:ext cx="44863" cy="1561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Rak 43">
                  <a:extLst>
                    <a:ext uri="{FF2B5EF4-FFF2-40B4-BE49-F238E27FC236}">
                      <a16:creationId xmlns:a16="http://schemas.microsoft.com/office/drawing/2014/main" id="{AB0BDCAC-4F69-4AA2-8707-FCF276971A40}"/>
                    </a:ext>
                  </a:extLst>
                </p:cNvPr>
                <p:cNvCxnSpPr/>
                <p:nvPr/>
              </p:nvCxnSpPr>
              <p:spPr>
                <a:xfrm flipV="1">
                  <a:off x="6766538" y="2425452"/>
                  <a:ext cx="181726" cy="77066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Rak 73">
                  <a:extLst>
                    <a:ext uri="{FF2B5EF4-FFF2-40B4-BE49-F238E27FC236}">
                      <a16:creationId xmlns:a16="http://schemas.microsoft.com/office/drawing/2014/main" id="{A855700F-A1C6-4010-9937-EA2EE7DE79B7}"/>
                    </a:ext>
                  </a:extLst>
                </p:cNvPr>
                <p:cNvCxnSpPr/>
                <p:nvPr/>
              </p:nvCxnSpPr>
              <p:spPr>
                <a:xfrm rot="19920000">
                  <a:off x="7055731" y="2391419"/>
                  <a:ext cx="112971" cy="3910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Rak 74">
                  <a:extLst>
                    <a:ext uri="{FF2B5EF4-FFF2-40B4-BE49-F238E27FC236}">
                      <a16:creationId xmlns:a16="http://schemas.microsoft.com/office/drawing/2014/main" id="{47EE4F86-FCB5-489D-8F53-0FE937D037D2}"/>
                    </a:ext>
                  </a:extLst>
                </p:cNvPr>
                <p:cNvCxnSpPr/>
                <p:nvPr/>
              </p:nvCxnSpPr>
              <p:spPr>
                <a:xfrm rot="19920000">
                  <a:off x="7055098" y="2412596"/>
                  <a:ext cx="0" cy="4048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Rak 75">
                  <a:extLst>
                    <a:ext uri="{FF2B5EF4-FFF2-40B4-BE49-F238E27FC236}">
                      <a16:creationId xmlns:a16="http://schemas.microsoft.com/office/drawing/2014/main" id="{00ABCADD-AD78-4414-BA50-E8A9D58DEA95}"/>
                    </a:ext>
                  </a:extLst>
                </p:cNvPr>
                <p:cNvCxnSpPr/>
                <p:nvPr/>
              </p:nvCxnSpPr>
              <p:spPr>
                <a:xfrm rot="19920000" flipH="1">
                  <a:off x="6948154" y="2439654"/>
                  <a:ext cx="108296" cy="3768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upp 77">
                <a:extLst>
                  <a:ext uri="{FF2B5EF4-FFF2-40B4-BE49-F238E27FC236}">
                    <a16:creationId xmlns:a16="http://schemas.microsoft.com/office/drawing/2014/main" id="{CF820D05-E247-456D-84BB-F92BBDCBCCF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154289" y="3159318"/>
                <a:ext cx="706528" cy="335020"/>
                <a:chOff x="4159213" y="2224344"/>
                <a:chExt cx="3009489" cy="1354208"/>
              </a:xfrm>
            </p:grpSpPr>
            <p:grpSp>
              <p:nvGrpSpPr>
                <p:cNvPr id="57" name="Grupp 78">
                  <a:extLst>
                    <a:ext uri="{FF2B5EF4-FFF2-40B4-BE49-F238E27FC236}">
                      <a16:creationId xmlns:a16="http://schemas.microsoft.com/office/drawing/2014/main" id="{A282C004-C866-4439-B740-88900382564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159213" y="2224344"/>
                  <a:ext cx="2819173" cy="1354208"/>
                  <a:chOff x="4067944" y="2353444"/>
                  <a:chExt cx="1167882" cy="560999"/>
                </a:xfrm>
              </p:grpSpPr>
              <p:pic>
                <p:nvPicPr>
                  <p:cNvPr id="62" name="Picture 2">
                    <a:extLst>
                      <a:ext uri="{FF2B5EF4-FFF2-40B4-BE49-F238E27FC236}">
                        <a16:creationId xmlns:a16="http://schemas.microsoft.com/office/drawing/2014/main" id="{64471102-0663-44C0-9BBB-62BB94DC883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067944" y="2353444"/>
                    <a:ext cx="1124983" cy="4204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3" name="Rektangel 84">
                    <a:extLst>
                      <a:ext uri="{FF2B5EF4-FFF2-40B4-BE49-F238E27FC236}">
                        <a16:creationId xmlns:a16="http://schemas.microsoft.com/office/drawing/2014/main" id="{240C261B-C6A2-48C5-80BE-BC28DE45B3ED}"/>
                      </a:ext>
                    </a:extLst>
                  </p:cNvPr>
                  <p:cNvSpPr/>
                  <p:nvPr/>
                </p:nvSpPr>
                <p:spPr>
                  <a:xfrm>
                    <a:off x="5148064" y="2563672"/>
                    <a:ext cx="45719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cxnSp>
                <p:nvCxnSpPr>
                  <p:cNvPr id="64" name="Rak 85">
                    <a:extLst>
                      <a:ext uri="{FF2B5EF4-FFF2-40B4-BE49-F238E27FC236}">
                        <a16:creationId xmlns:a16="http://schemas.microsoft.com/office/drawing/2014/main" id="{0AA69F98-2A9C-4AF0-A34D-F07D3D3837FE}"/>
                      </a:ext>
                    </a:extLst>
                  </p:cNvPr>
                  <p:cNvCxnSpPr/>
                  <p:nvPr/>
                </p:nvCxnSpPr>
                <p:spPr>
                  <a:xfrm rot="19920000">
                    <a:off x="5189026" y="2737952"/>
                    <a:ext cx="46800" cy="162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Rak 86">
                    <a:extLst>
                      <a:ext uri="{FF2B5EF4-FFF2-40B4-BE49-F238E27FC236}">
                        <a16:creationId xmlns:a16="http://schemas.microsoft.com/office/drawing/2014/main" id="{60FD5F75-3A6F-4C2B-BEB0-279E9FFAEEA1}"/>
                      </a:ext>
                    </a:extLst>
                  </p:cNvPr>
                  <p:cNvCxnSpPr/>
                  <p:nvPr/>
                </p:nvCxnSpPr>
                <p:spPr>
                  <a:xfrm rot="19920000">
                    <a:off x="5188764" y="2746725"/>
                    <a:ext cx="0" cy="1677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Rak 87">
                    <a:extLst>
                      <a:ext uri="{FF2B5EF4-FFF2-40B4-BE49-F238E27FC236}">
                        <a16:creationId xmlns:a16="http://schemas.microsoft.com/office/drawing/2014/main" id="{57563142-FA70-461A-96E4-E01ECA9F22BC}"/>
                      </a:ext>
                    </a:extLst>
                  </p:cNvPr>
                  <p:cNvCxnSpPr/>
                  <p:nvPr/>
                </p:nvCxnSpPr>
                <p:spPr>
                  <a:xfrm rot="19920000" flipH="1">
                    <a:off x="5144461" y="2757934"/>
                    <a:ext cx="44863" cy="1561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8" name="Rak 79">
                  <a:extLst>
                    <a:ext uri="{FF2B5EF4-FFF2-40B4-BE49-F238E27FC236}">
                      <a16:creationId xmlns:a16="http://schemas.microsoft.com/office/drawing/2014/main" id="{E844A932-2340-4B55-9B64-643C75268BBF}"/>
                    </a:ext>
                  </a:extLst>
                </p:cNvPr>
                <p:cNvCxnSpPr/>
                <p:nvPr/>
              </p:nvCxnSpPr>
              <p:spPr>
                <a:xfrm flipV="1">
                  <a:off x="6766538" y="2425452"/>
                  <a:ext cx="181726" cy="77066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ak 80">
                  <a:extLst>
                    <a:ext uri="{FF2B5EF4-FFF2-40B4-BE49-F238E27FC236}">
                      <a16:creationId xmlns:a16="http://schemas.microsoft.com/office/drawing/2014/main" id="{8E4AE0DB-7BD3-4018-B76A-134D2C888561}"/>
                    </a:ext>
                  </a:extLst>
                </p:cNvPr>
                <p:cNvCxnSpPr/>
                <p:nvPr/>
              </p:nvCxnSpPr>
              <p:spPr>
                <a:xfrm rot="19920000">
                  <a:off x="7055731" y="2391419"/>
                  <a:ext cx="112971" cy="3910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Rak 81">
                  <a:extLst>
                    <a:ext uri="{FF2B5EF4-FFF2-40B4-BE49-F238E27FC236}">
                      <a16:creationId xmlns:a16="http://schemas.microsoft.com/office/drawing/2014/main" id="{16505186-4117-41B3-952A-77E0323C31AF}"/>
                    </a:ext>
                  </a:extLst>
                </p:cNvPr>
                <p:cNvCxnSpPr/>
                <p:nvPr/>
              </p:nvCxnSpPr>
              <p:spPr>
                <a:xfrm rot="19920000">
                  <a:off x="7055098" y="2412596"/>
                  <a:ext cx="0" cy="4048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Rak 82">
                  <a:extLst>
                    <a:ext uri="{FF2B5EF4-FFF2-40B4-BE49-F238E27FC236}">
                      <a16:creationId xmlns:a16="http://schemas.microsoft.com/office/drawing/2014/main" id="{3C501BB3-E15E-4138-BCAE-E16B33CF72D3}"/>
                    </a:ext>
                  </a:extLst>
                </p:cNvPr>
                <p:cNvCxnSpPr/>
                <p:nvPr/>
              </p:nvCxnSpPr>
              <p:spPr>
                <a:xfrm rot="19920000" flipH="1">
                  <a:off x="6948154" y="2439654"/>
                  <a:ext cx="108296" cy="3768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upp 72">
                <a:extLst>
                  <a:ext uri="{FF2B5EF4-FFF2-40B4-BE49-F238E27FC236}">
                    <a16:creationId xmlns:a16="http://schemas.microsoft.com/office/drawing/2014/main" id="{52CE8053-0517-45D8-904E-C6D857FFFD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936535" y="2635872"/>
                <a:ext cx="557786" cy="263956"/>
                <a:chOff x="4139952" y="2813937"/>
                <a:chExt cx="1654349" cy="782871"/>
              </a:xfrm>
            </p:grpSpPr>
            <p:pic>
              <p:nvPicPr>
                <p:cNvPr id="55" name="Picture 3">
                  <a:extLst>
                    <a:ext uri="{FF2B5EF4-FFF2-40B4-BE49-F238E27FC236}">
                      <a16:creationId xmlns:a16="http://schemas.microsoft.com/office/drawing/2014/main" id="{A3E297EC-6FD6-4194-979C-41EBC4FF77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2813937"/>
                  <a:ext cx="1654349" cy="782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Picture 4">
                  <a:extLst>
                    <a:ext uri="{FF2B5EF4-FFF2-40B4-BE49-F238E27FC236}">
                      <a16:creationId xmlns:a16="http://schemas.microsoft.com/office/drawing/2014/main" id="{165F2567-304A-4B19-A53A-75B2F79077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4105" y="3348036"/>
                  <a:ext cx="171082" cy="228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" name="Grupp 99">
                <a:extLst>
                  <a:ext uri="{FF2B5EF4-FFF2-40B4-BE49-F238E27FC236}">
                    <a16:creationId xmlns:a16="http://schemas.microsoft.com/office/drawing/2014/main" id="{E80CA00E-8909-4FD1-8170-7508BBA156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938232" y="3161848"/>
                <a:ext cx="557786" cy="263956"/>
                <a:chOff x="4139952" y="2813937"/>
                <a:chExt cx="1654349" cy="782871"/>
              </a:xfrm>
            </p:grpSpPr>
            <p:pic>
              <p:nvPicPr>
                <p:cNvPr id="53" name="Picture 3">
                  <a:extLst>
                    <a:ext uri="{FF2B5EF4-FFF2-40B4-BE49-F238E27FC236}">
                      <a16:creationId xmlns:a16="http://schemas.microsoft.com/office/drawing/2014/main" id="{1D96714B-7449-4654-93D7-C73BE34EA1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2813937"/>
                  <a:ext cx="1654349" cy="782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" name="Picture 4">
                  <a:extLst>
                    <a:ext uri="{FF2B5EF4-FFF2-40B4-BE49-F238E27FC236}">
                      <a16:creationId xmlns:a16="http://schemas.microsoft.com/office/drawing/2014/main" id="{18FD9D93-64B8-4157-B9B0-83A66DAC4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4105" y="3348036"/>
                  <a:ext cx="171082" cy="228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2" name="Grupp 67">
                <a:extLst>
                  <a:ext uri="{FF2B5EF4-FFF2-40B4-BE49-F238E27FC236}">
                    <a16:creationId xmlns:a16="http://schemas.microsoft.com/office/drawing/2014/main" id="{033BB3F2-E859-494E-87B3-4740992473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99869" y="3129949"/>
                <a:ext cx="1117328" cy="260300"/>
                <a:chOff x="4721785" y="3028326"/>
                <a:chExt cx="4288865" cy="999162"/>
              </a:xfrm>
            </p:grpSpPr>
            <p:sp>
              <p:nvSpPr>
                <p:cNvPr id="50" name="Lagrade data 68">
                  <a:extLst>
                    <a:ext uri="{FF2B5EF4-FFF2-40B4-BE49-F238E27FC236}">
                      <a16:creationId xmlns:a16="http://schemas.microsoft.com/office/drawing/2014/main" id="{95FE1BAE-0415-43AF-9C88-EBD370ECE0E4}"/>
                    </a:ext>
                  </a:extLst>
                </p:cNvPr>
                <p:cNvSpPr/>
                <p:nvPr/>
              </p:nvSpPr>
              <p:spPr>
                <a:xfrm rot="8413470">
                  <a:off x="4721785" y="3470587"/>
                  <a:ext cx="999979" cy="302707"/>
                </a:xfrm>
                <a:prstGeom prst="flowChartOnlineStorag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1" name="Rektangel 69">
                  <a:extLst>
                    <a:ext uri="{FF2B5EF4-FFF2-40B4-BE49-F238E27FC236}">
                      <a16:creationId xmlns:a16="http://schemas.microsoft.com/office/drawing/2014/main" id="{3F6ADC63-3D52-4592-B040-A766D9121A12}"/>
                    </a:ext>
                  </a:extLst>
                </p:cNvPr>
                <p:cNvSpPr/>
                <p:nvPr/>
              </p:nvSpPr>
              <p:spPr>
                <a:xfrm>
                  <a:off x="5364088" y="3469596"/>
                  <a:ext cx="216024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pic>
              <p:nvPicPr>
                <p:cNvPr id="52" name="Picture 2" descr="\\airportnet.se\dfs-oa\home\l\SAZEYASL\Documents\My Pictures\Icon\liten-psb.png">
                  <a:extLst>
                    <a:ext uri="{FF2B5EF4-FFF2-40B4-BE49-F238E27FC236}">
                      <a16:creationId xmlns:a16="http://schemas.microsoft.com/office/drawing/2014/main" id="{2486F14A-BEC7-4377-BD00-E6928070F7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3028326"/>
                  <a:ext cx="3790578" cy="999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3" name="Grupp 76">
                <a:extLst>
                  <a:ext uri="{FF2B5EF4-FFF2-40B4-BE49-F238E27FC236}">
                    <a16:creationId xmlns:a16="http://schemas.microsoft.com/office/drawing/2014/main" id="{38DBE8C7-E0F8-400E-91A2-01A88B3DB7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279351" y="3032154"/>
                <a:ext cx="1117328" cy="260300"/>
                <a:chOff x="4721785" y="3028326"/>
                <a:chExt cx="4288865" cy="999162"/>
              </a:xfrm>
            </p:grpSpPr>
            <p:sp>
              <p:nvSpPr>
                <p:cNvPr id="47" name="Lagrade data 88">
                  <a:extLst>
                    <a:ext uri="{FF2B5EF4-FFF2-40B4-BE49-F238E27FC236}">
                      <a16:creationId xmlns:a16="http://schemas.microsoft.com/office/drawing/2014/main" id="{9C3679C7-BE66-4C5F-BDC0-4BF6620408C8}"/>
                    </a:ext>
                  </a:extLst>
                </p:cNvPr>
                <p:cNvSpPr/>
                <p:nvPr/>
              </p:nvSpPr>
              <p:spPr>
                <a:xfrm rot="8413470">
                  <a:off x="4721785" y="3470587"/>
                  <a:ext cx="999979" cy="302707"/>
                </a:xfrm>
                <a:prstGeom prst="flowChartOnlineStorag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8" name="Rektangel 91">
                  <a:extLst>
                    <a:ext uri="{FF2B5EF4-FFF2-40B4-BE49-F238E27FC236}">
                      <a16:creationId xmlns:a16="http://schemas.microsoft.com/office/drawing/2014/main" id="{FE16F72A-64DB-4FAE-9D54-C88A62B1C12C}"/>
                    </a:ext>
                  </a:extLst>
                </p:cNvPr>
                <p:cNvSpPr/>
                <p:nvPr/>
              </p:nvSpPr>
              <p:spPr>
                <a:xfrm>
                  <a:off x="5364088" y="3469596"/>
                  <a:ext cx="216024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pic>
              <p:nvPicPr>
                <p:cNvPr id="49" name="Picture 2" descr="\\airportnet.se\dfs-oa\home\l\SAZEYASL\Documents\My Pictures\Icon\liten-psb.png">
                  <a:extLst>
                    <a:ext uri="{FF2B5EF4-FFF2-40B4-BE49-F238E27FC236}">
                      <a16:creationId xmlns:a16="http://schemas.microsoft.com/office/drawing/2014/main" id="{8C78B0D4-63DC-4EE7-856D-DD8C18C30E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3028326"/>
                  <a:ext cx="3790578" cy="999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4" name="Grupp 97">
                <a:extLst>
                  <a:ext uri="{FF2B5EF4-FFF2-40B4-BE49-F238E27FC236}">
                    <a16:creationId xmlns:a16="http://schemas.microsoft.com/office/drawing/2014/main" id="{803DC0A0-3452-43FD-B83F-ECD1CCF93B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58833" y="2934359"/>
                <a:ext cx="1117328" cy="260300"/>
                <a:chOff x="4721785" y="3028326"/>
                <a:chExt cx="4288865" cy="999162"/>
              </a:xfrm>
            </p:grpSpPr>
            <p:sp>
              <p:nvSpPr>
                <p:cNvPr id="44" name="Lagrade data 98">
                  <a:extLst>
                    <a:ext uri="{FF2B5EF4-FFF2-40B4-BE49-F238E27FC236}">
                      <a16:creationId xmlns:a16="http://schemas.microsoft.com/office/drawing/2014/main" id="{799A941B-4086-4EAD-A3AA-6D7C9837D11C}"/>
                    </a:ext>
                  </a:extLst>
                </p:cNvPr>
                <p:cNvSpPr/>
                <p:nvPr/>
              </p:nvSpPr>
              <p:spPr>
                <a:xfrm rot="8413470">
                  <a:off x="4721785" y="3470587"/>
                  <a:ext cx="999979" cy="302707"/>
                </a:xfrm>
                <a:prstGeom prst="flowChartOnlineStorag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ktangel 103">
                  <a:extLst>
                    <a:ext uri="{FF2B5EF4-FFF2-40B4-BE49-F238E27FC236}">
                      <a16:creationId xmlns:a16="http://schemas.microsoft.com/office/drawing/2014/main" id="{8DC2375B-83AF-42F2-BAD7-E514C8CA0277}"/>
                    </a:ext>
                  </a:extLst>
                </p:cNvPr>
                <p:cNvSpPr/>
                <p:nvPr/>
              </p:nvSpPr>
              <p:spPr>
                <a:xfrm>
                  <a:off x="5364088" y="3469596"/>
                  <a:ext cx="216024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pic>
              <p:nvPicPr>
                <p:cNvPr id="46" name="Picture 2" descr="\\airportnet.se\dfs-oa\home\l\SAZEYASL\Documents\My Pictures\Icon\liten-psb.png">
                  <a:extLst>
                    <a:ext uri="{FF2B5EF4-FFF2-40B4-BE49-F238E27FC236}">
                      <a16:creationId xmlns:a16="http://schemas.microsoft.com/office/drawing/2014/main" id="{D58CBBE1-C8DD-4A6C-8833-88BA1A0AC5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3028326"/>
                  <a:ext cx="3790578" cy="999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62CC027B-D8E2-4135-BAD9-852FE5BC8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873" y="2038090"/>
                <a:ext cx="715821" cy="537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" name="Grupp 67">
                <a:extLst>
                  <a:ext uri="{FF2B5EF4-FFF2-40B4-BE49-F238E27FC236}">
                    <a16:creationId xmlns:a16="http://schemas.microsoft.com/office/drawing/2014/main" id="{097E8B9A-90F4-4861-974A-3AB81CE752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40905" y="3325540"/>
                <a:ext cx="1117328" cy="260300"/>
                <a:chOff x="4721785" y="3028326"/>
                <a:chExt cx="4288865" cy="999162"/>
              </a:xfrm>
            </p:grpSpPr>
            <p:sp>
              <p:nvSpPr>
                <p:cNvPr id="41" name="Lagrade data 68">
                  <a:extLst>
                    <a:ext uri="{FF2B5EF4-FFF2-40B4-BE49-F238E27FC236}">
                      <a16:creationId xmlns:a16="http://schemas.microsoft.com/office/drawing/2014/main" id="{3540C3E1-B00B-4E4C-8932-8CD4B9C39AFF}"/>
                    </a:ext>
                  </a:extLst>
                </p:cNvPr>
                <p:cNvSpPr/>
                <p:nvPr/>
              </p:nvSpPr>
              <p:spPr>
                <a:xfrm rot="8413470">
                  <a:off x="4721785" y="3470587"/>
                  <a:ext cx="999979" cy="302707"/>
                </a:xfrm>
                <a:prstGeom prst="flowChartOnlineStorag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2" name="Rektangel 69">
                  <a:extLst>
                    <a:ext uri="{FF2B5EF4-FFF2-40B4-BE49-F238E27FC236}">
                      <a16:creationId xmlns:a16="http://schemas.microsoft.com/office/drawing/2014/main" id="{05997EB4-287D-4A08-8FC2-AFE07020CE09}"/>
                    </a:ext>
                  </a:extLst>
                </p:cNvPr>
                <p:cNvSpPr/>
                <p:nvPr/>
              </p:nvSpPr>
              <p:spPr>
                <a:xfrm>
                  <a:off x="5364088" y="3469596"/>
                  <a:ext cx="216024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pic>
              <p:nvPicPr>
                <p:cNvPr id="43" name="Picture 2" descr="\\airportnet.se\dfs-oa\home\l\SAZEYASL\Documents\My Pictures\Icon\liten-psb.png">
                  <a:extLst>
                    <a:ext uri="{FF2B5EF4-FFF2-40B4-BE49-F238E27FC236}">
                      <a16:creationId xmlns:a16="http://schemas.microsoft.com/office/drawing/2014/main" id="{85583048-4041-45C5-9150-E0ABA9F938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3028326"/>
                  <a:ext cx="3790578" cy="999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" name="Grupp 76">
                <a:extLst>
                  <a:ext uri="{FF2B5EF4-FFF2-40B4-BE49-F238E27FC236}">
                    <a16:creationId xmlns:a16="http://schemas.microsoft.com/office/drawing/2014/main" id="{AA083C1B-626A-4CA7-B44C-387DA3BD12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20387" y="3227744"/>
                <a:ext cx="1117328" cy="260300"/>
                <a:chOff x="4721785" y="3028326"/>
                <a:chExt cx="4288865" cy="999162"/>
              </a:xfrm>
            </p:grpSpPr>
            <p:sp>
              <p:nvSpPr>
                <p:cNvPr id="38" name="Lagrade data 88">
                  <a:extLst>
                    <a:ext uri="{FF2B5EF4-FFF2-40B4-BE49-F238E27FC236}">
                      <a16:creationId xmlns:a16="http://schemas.microsoft.com/office/drawing/2014/main" id="{DB52A04E-8A0D-404C-96C4-D25506CD2031}"/>
                    </a:ext>
                  </a:extLst>
                </p:cNvPr>
                <p:cNvSpPr/>
                <p:nvPr/>
              </p:nvSpPr>
              <p:spPr>
                <a:xfrm rot="8413470">
                  <a:off x="4721785" y="3470587"/>
                  <a:ext cx="999979" cy="302707"/>
                </a:xfrm>
                <a:prstGeom prst="flowChartOnlineStorag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9" name="Rektangel 91">
                  <a:extLst>
                    <a:ext uri="{FF2B5EF4-FFF2-40B4-BE49-F238E27FC236}">
                      <a16:creationId xmlns:a16="http://schemas.microsoft.com/office/drawing/2014/main" id="{2F3A6D0D-A88A-457F-B614-73AF25B05C37}"/>
                    </a:ext>
                  </a:extLst>
                </p:cNvPr>
                <p:cNvSpPr/>
                <p:nvPr/>
              </p:nvSpPr>
              <p:spPr>
                <a:xfrm>
                  <a:off x="5364088" y="3469596"/>
                  <a:ext cx="216024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pic>
              <p:nvPicPr>
                <p:cNvPr id="40" name="Picture 2" descr="\\airportnet.se\dfs-oa\home\l\SAZEYASL\Documents\My Pictures\Icon\liten-psb.png">
                  <a:extLst>
                    <a:ext uri="{FF2B5EF4-FFF2-40B4-BE49-F238E27FC236}">
                      <a16:creationId xmlns:a16="http://schemas.microsoft.com/office/drawing/2014/main" id="{01DB980E-3131-46E9-8473-5DD9962C23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3028326"/>
                  <a:ext cx="3790578" cy="999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" name="Grupp 97">
              <a:extLst>
                <a:ext uri="{FF2B5EF4-FFF2-40B4-BE49-F238E27FC236}">
                  <a16:creationId xmlns:a16="http://schemas.microsoft.com/office/drawing/2014/main" id="{FA035E77-00D6-4D2B-9475-CDA9410112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38315" y="2836564"/>
              <a:ext cx="1117328" cy="260300"/>
              <a:chOff x="4721785" y="3028326"/>
              <a:chExt cx="4288865" cy="999162"/>
            </a:xfrm>
          </p:grpSpPr>
          <p:sp>
            <p:nvSpPr>
              <p:cNvPr id="24" name="Lagrade data 98">
                <a:extLst>
                  <a:ext uri="{FF2B5EF4-FFF2-40B4-BE49-F238E27FC236}">
                    <a16:creationId xmlns:a16="http://schemas.microsoft.com/office/drawing/2014/main" id="{8FBE22CE-7451-49CB-8DF0-24DF43AADB58}"/>
                  </a:ext>
                </a:extLst>
              </p:cNvPr>
              <p:cNvSpPr/>
              <p:nvPr/>
            </p:nvSpPr>
            <p:spPr>
              <a:xfrm rot="8413470">
                <a:off x="4721785" y="3470587"/>
                <a:ext cx="999979" cy="302707"/>
              </a:xfrm>
              <a:prstGeom prst="flowChartOnlineStorag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103">
                <a:extLst>
                  <a:ext uri="{FF2B5EF4-FFF2-40B4-BE49-F238E27FC236}">
                    <a16:creationId xmlns:a16="http://schemas.microsoft.com/office/drawing/2014/main" id="{7AED15E7-F0F1-4C89-B275-504D9FD5905B}"/>
                  </a:ext>
                </a:extLst>
              </p:cNvPr>
              <p:cNvSpPr/>
              <p:nvPr/>
            </p:nvSpPr>
            <p:spPr>
              <a:xfrm>
                <a:off x="5364088" y="3469596"/>
                <a:ext cx="216024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26" name="Picture 2" descr="\\airportnet.se\dfs-oa\home\l\SAZEYASL\Documents\My Pictures\Icon\liten-psb.png">
                <a:extLst>
                  <a:ext uri="{FF2B5EF4-FFF2-40B4-BE49-F238E27FC236}">
                    <a16:creationId xmlns:a16="http://schemas.microsoft.com/office/drawing/2014/main" id="{4322F830-32F7-4E42-83C0-7EEC684A7F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3028326"/>
                <a:ext cx="3790578" cy="999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upp 97">
              <a:extLst>
                <a:ext uri="{FF2B5EF4-FFF2-40B4-BE49-F238E27FC236}">
                  <a16:creationId xmlns:a16="http://schemas.microsoft.com/office/drawing/2014/main" id="{FB01D260-9713-43A7-81E7-7A786B5FDB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17797" y="2738769"/>
              <a:ext cx="1117328" cy="260300"/>
              <a:chOff x="4721785" y="3028326"/>
              <a:chExt cx="4288865" cy="999162"/>
            </a:xfrm>
          </p:grpSpPr>
          <p:sp>
            <p:nvSpPr>
              <p:cNvPr id="21" name="Lagrade data 98">
                <a:extLst>
                  <a:ext uri="{FF2B5EF4-FFF2-40B4-BE49-F238E27FC236}">
                    <a16:creationId xmlns:a16="http://schemas.microsoft.com/office/drawing/2014/main" id="{792F52D3-D730-43F0-BC11-BE590D427673}"/>
                  </a:ext>
                </a:extLst>
              </p:cNvPr>
              <p:cNvSpPr/>
              <p:nvPr/>
            </p:nvSpPr>
            <p:spPr>
              <a:xfrm rot="8413470">
                <a:off x="4721785" y="3470587"/>
                <a:ext cx="999979" cy="302707"/>
              </a:xfrm>
              <a:prstGeom prst="flowChartOnlineStorag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103">
                <a:extLst>
                  <a:ext uri="{FF2B5EF4-FFF2-40B4-BE49-F238E27FC236}">
                    <a16:creationId xmlns:a16="http://schemas.microsoft.com/office/drawing/2014/main" id="{CA514497-5353-4F34-A804-15F62AE1C460}"/>
                  </a:ext>
                </a:extLst>
              </p:cNvPr>
              <p:cNvSpPr/>
              <p:nvPr/>
            </p:nvSpPr>
            <p:spPr>
              <a:xfrm>
                <a:off x="5364088" y="3469596"/>
                <a:ext cx="216024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23" name="Picture 2" descr="\\airportnet.se\dfs-oa\home\l\SAZEYASL\Documents\My Pictures\Icon\liten-psb.png">
                <a:extLst>
                  <a:ext uri="{FF2B5EF4-FFF2-40B4-BE49-F238E27FC236}">
                    <a16:creationId xmlns:a16="http://schemas.microsoft.com/office/drawing/2014/main" id="{B1587DED-A618-4DB0-9A3F-FC7A875B44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3028326"/>
                <a:ext cx="3790578" cy="999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upp 97">
              <a:extLst>
                <a:ext uri="{FF2B5EF4-FFF2-40B4-BE49-F238E27FC236}">
                  <a16:creationId xmlns:a16="http://schemas.microsoft.com/office/drawing/2014/main" id="{0B60CBD5-9D39-44DC-94E8-2FDD1FE9E0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97279" y="2640974"/>
              <a:ext cx="1117328" cy="260300"/>
              <a:chOff x="4721785" y="3028326"/>
              <a:chExt cx="4288865" cy="999162"/>
            </a:xfrm>
          </p:grpSpPr>
          <p:sp>
            <p:nvSpPr>
              <p:cNvPr id="18" name="Lagrade data 98">
                <a:extLst>
                  <a:ext uri="{FF2B5EF4-FFF2-40B4-BE49-F238E27FC236}">
                    <a16:creationId xmlns:a16="http://schemas.microsoft.com/office/drawing/2014/main" id="{20DEEA9D-AB79-4F5E-BA20-57BCE208F4C3}"/>
                  </a:ext>
                </a:extLst>
              </p:cNvPr>
              <p:cNvSpPr/>
              <p:nvPr/>
            </p:nvSpPr>
            <p:spPr>
              <a:xfrm rot="8413470">
                <a:off x="4721785" y="3470587"/>
                <a:ext cx="999979" cy="302707"/>
              </a:xfrm>
              <a:prstGeom prst="flowChartOnlineStorag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03">
                <a:extLst>
                  <a:ext uri="{FF2B5EF4-FFF2-40B4-BE49-F238E27FC236}">
                    <a16:creationId xmlns:a16="http://schemas.microsoft.com/office/drawing/2014/main" id="{2AA3C91C-C4A7-4EED-A37C-EA580A246F5A}"/>
                  </a:ext>
                </a:extLst>
              </p:cNvPr>
              <p:cNvSpPr/>
              <p:nvPr/>
            </p:nvSpPr>
            <p:spPr>
              <a:xfrm>
                <a:off x="5364088" y="3469596"/>
                <a:ext cx="216024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20" name="Picture 2" descr="\\airportnet.se\dfs-oa\home\l\SAZEYASL\Documents\My Pictures\Icon\liten-psb.png">
                <a:extLst>
                  <a:ext uri="{FF2B5EF4-FFF2-40B4-BE49-F238E27FC236}">
                    <a16:creationId xmlns:a16="http://schemas.microsoft.com/office/drawing/2014/main" id="{1A80ED0A-B007-47EB-888E-D8810FA3FF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3028326"/>
                <a:ext cx="3790578" cy="999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upp 97">
              <a:extLst>
                <a:ext uri="{FF2B5EF4-FFF2-40B4-BE49-F238E27FC236}">
                  <a16:creationId xmlns:a16="http://schemas.microsoft.com/office/drawing/2014/main" id="{1BE06834-6864-4662-A3C7-2BD209CBE8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76761" y="2543179"/>
              <a:ext cx="1117328" cy="260300"/>
              <a:chOff x="4721785" y="3028326"/>
              <a:chExt cx="4288865" cy="999162"/>
            </a:xfrm>
          </p:grpSpPr>
          <p:sp>
            <p:nvSpPr>
              <p:cNvPr id="15" name="Lagrade data 98">
                <a:extLst>
                  <a:ext uri="{FF2B5EF4-FFF2-40B4-BE49-F238E27FC236}">
                    <a16:creationId xmlns:a16="http://schemas.microsoft.com/office/drawing/2014/main" id="{7A6CED53-F86D-4180-9032-5F62B0F868FA}"/>
                  </a:ext>
                </a:extLst>
              </p:cNvPr>
              <p:cNvSpPr/>
              <p:nvPr/>
            </p:nvSpPr>
            <p:spPr>
              <a:xfrm rot="8413470">
                <a:off x="4721785" y="3470587"/>
                <a:ext cx="999979" cy="302707"/>
              </a:xfrm>
              <a:prstGeom prst="flowChartOnlineStorag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Rektangel 103">
                <a:extLst>
                  <a:ext uri="{FF2B5EF4-FFF2-40B4-BE49-F238E27FC236}">
                    <a16:creationId xmlns:a16="http://schemas.microsoft.com/office/drawing/2014/main" id="{3446525C-47D3-42E2-8BDA-3A6AF0CBAB2F}"/>
                  </a:ext>
                </a:extLst>
              </p:cNvPr>
              <p:cNvSpPr/>
              <p:nvPr/>
            </p:nvSpPr>
            <p:spPr>
              <a:xfrm>
                <a:off x="5364088" y="3469596"/>
                <a:ext cx="216024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7" name="Picture 2" descr="\\airportnet.se\dfs-oa\home\l\SAZEYASL\Documents\My Pictures\Icon\liten-psb.png">
                <a:extLst>
                  <a:ext uri="{FF2B5EF4-FFF2-40B4-BE49-F238E27FC236}">
                    <a16:creationId xmlns:a16="http://schemas.microsoft.com/office/drawing/2014/main" id="{E704FDDE-E805-4882-8748-E967FC3172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3028326"/>
                <a:ext cx="3790578" cy="999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upp 97">
              <a:extLst>
                <a:ext uri="{FF2B5EF4-FFF2-40B4-BE49-F238E27FC236}">
                  <a16:creationId xmlns:a16="http://schemas.microsoft.com/office/drawing/2014/main" id="{DE065CD4-3BC4-4124-8100-ABB02ED53D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56240" y="2445384"/>
              <a:ext cx="1117328" cy="260300"/>
              <a:chOff x="4721785" y="3028326"/>
              <a:chExt cx="4288865" cy="999162"/>
            </a:xfrm>
          </p:grpSpPr>
          <p:sp>
            <p:nvSpPr>
              <p:cNvPr id="12" name="Lagrade data 98">
                <a:extLst>
                  <a:ext uri="{FF2B5EF4-FFF2-40B4-BE49-F238E27FC236}">
                    <a16:creationId xmlns:a16="http://schemas.microsoft.com/office/drawing/2014/main" id="{132D379D-FFEB-4980-A645-748E464B40D1}"/>
                  </a:ext>
                </a:extLst>
              </p:cNvPr>
              <p:cNvSpPr/>
              <p:nvPr/>
            </p:nvSpPr>
            <p:spPr>
              <a:xfrm rot="8413470">
                <a:off x="4721785" y="3470587"/>
                <a:ext cx="999979" cy="302707"/>
              </a:xfrm>
              <a:prstGeom prst="flowChartOnlineStorag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Rektangel 103">
                <a:extLst>
                  <a:ext uri="{FF2B5EF4-FFF2-40B4-BE49-F238E27FC236}">
                    <a16:creationId xmlns:a16="http://schemas.microsoft.com/office/drawing/2014/main" id="{F989FED3-9641-40DB-BAB9-50C3077BCC10}"/>
                  </a:ext>
                </a:extLst>
              </p:cNvPr>
              <p:cNvSpPr/>
              <p:nvPr/>
            </p:nvSpPr>
            <p:spPr>
              <a:xfrm>
                <a:off x="5364088" y="3469596"/>
                <a:ext cx="216024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4" name="Picture 2" descr="\\airportnet.se\dfs-oa\home\l\SAZEYASL\Documents\My Pictures\Icon\liten-psb.png">
                <a:extLst>
                  <a:ext uri="{FF2B5EF4-FFF2-40B4-BE49-F238E27FC236}">
                    <a16:creationId xmlns:a16="http://schemas.microsoft.com/office/drawing/2014/main" id="{1A3AAC03-1EF6-4407-ADE4-88A96007FB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3028326"/>
                <a:ext cx="3790578" cy="999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4449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DF8003-9087-443D-9044-8B9154C7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4</a:t>
            </a:fld>
            <a:endParaRPr lang="sv-S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C093AC-F554-4090-9093-EC0F694A8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933131"/>
              </p:ext>
            </p:extLst>
          </p:nvPr>
        </p:nvGraphicFramePr>
        <p:xfrm>
          <a:off x="236432" y="2644525"/>
          <a:ext cx="6150922" cy="468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41B96D21-48EC-418E-883C-3BCE430A9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480" y="5195841"/>
            <a:ext cx="3905250" cy="1504950"/>
          </a:xfrm>
          <a:prstGeom prst="rect">
            <a:avLst/>
          </a:prstGeom>
        </p:spPr>
      </p:pic>
      <p:pic>
        <p:nvPicPr>
          <p:cNvPr id="10" name="Bildobjekt 9" descr="En bild som visar väg, himmel, lastbil, utomhus&#10;&#10;Automatiskt genererad beskrivning">
            <a:extLst>
              <a:ext uri="{FF2B5EF4-FFF2-40B4-BE49-F238E27FC236}">
                <a16:creationId xmlns:a16="http://schemas.microsoft.com/office/drawing/2014/main" id="{EBA19264-EF4A-45FC-AB6D-6425E0CA4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74" y="879547"/>
            <a:ext cx="3376262" cy="2250841"/>
          </a:xfrm>
          <a:prstGeom prst="rect">
            <a:avLst/>
          </a:prstGeom>
        </p:spPr>
      </p:pic>
      <p:pic>
        <p:nvPicPr>
          <p:cNvPr id="13" name="Bildobjekt 12" descr="En bild som visar himmel, utomhus, väg, gul&#10;&#10;Automatiskt genererad beskrivning">
            <a:extLst>
              <a:ext uri="{FF2B5EF4-FFF2-40B4-BE49-F238E27FC236}">
                <a16:creationId xmlns:a16="http://schemas.microsoft.com/office/drawing/2014/main" id="{526DD55B-9AF0-4A5F-9607-715040F954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2" r="2" b="17474"/>
          <a:stretch/>
        </p:blipFill>
        <p:spPr>
          <a:xfrm>
            <a:off x="7959282" y="3339644"/>
            <a:ext cx="3651646" cy="1646941"/>
          </a:xfrm>
          <a:prstGeom prst="rect">
            <a:avLst/>
          </a:prstGeom>
          <a:noFill/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7B91DA4-8C6B-40BA-8942-07BE1BE86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973" y="879547"/>
            <a:ext cx="3376262" cy="168977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183D809-ADB4-4B97-A593-98DA7FD16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146" y="879547"/>
            <a:ext cx="3197882" cy="19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9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E56836-A16B-4D38-AFEB-254735D9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83" y="909148"/>
            <a:ext cx="8722801" cy="601200"/>
          </a:xfrm>
        </p:spPr>
        <p:txBody>
          <a:bodyPr/>
          <a:lstStyle/>
          <a:p>
            <a:r>
              <a:rPr lang="sv-SE" dirty="0"/>
              <a:t>Vägen framåt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8680755-67F9-4D9F-BE42-F1904C4F5A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270144" y="351640"/>
            <a:ext cx="6644766" cy="4854658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77D6960-E3B5-400F-A6C1-9828F0A6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CC9E2D-A394-4B2A-9C0D-D4F96335F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" y="4204211"/>
            <a:ext cx="12144375" cy="263842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74B04FB-9306-464C-A829-DFA9D2A32336}"/>
              </a:ext>
            </a:extLst>
          </p:cNvPr>
          <p:cNvSpPr txBox="1"/>
          <p:nvPr/>
        </p:nvSpPr>
        <p:spPr>
          <a:xfrm>
            <a:off x="635283" y="1510348"/>
            <a:ext cx="4313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 verksamhet på flygplatsen ska bli fossilfri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Ökad inblandningen av fossilfritt flygbränsle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Fossilfritt inrikesflyg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Elflyg, vätgas och elektrobränslen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Allt svenskt flyg fossilfritt 2045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947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437065"/>
      </p:ext>
    </p:extLst>
  </p:cSld>
  <p:clrMapOvr>
    <a:masterClrMapping/>
  </p:clrMapOvr>
</p:sld>
</file>

<file path=ppt/theme/theme1.xml><?xml version="1.0" encoding="utf-8"?>
<a:theme xmlns:a="http://schemas.openxmlformats.org/drawingml/2006/main" name="Swedavia">
  <a:themeElements>
    <a:clrScheme name="Swedavia nya nu">
      <a:dk1>
        <a:sysClr val="windowText" lastClr="000000"/>
      </a:dk1>
      <a:lt1>
        <a:sysClr val="window" lastClr="FFFFFF"/>
      </a:lt1>
      <a:dk2>
        <a:srgbClr val="5B666E"/>
      </a:dk2>
      <a:lt2>
        <a:srgbClr val="DDE9F6"/>
      </a:lt2>
      <a:accent1>
        <a:srgbClr val="0F1A41"/>
      </a:accent1>
      <a:accent2>
        <a:srgbClr val="A4C7E2"/>
      </a:accent2>
      <a:accent3>
        <a:srgbClr val="659800"/>
      </a:accent3>
      <a:accent4>
        <a:srgbClr val="2D6E78"/>
      </a:accent4>
      <a:accent5>
        <a:srgbClr val="8600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PT mall NY 191218" id="{1D838DC7-9981-4FA5-9B29-5C9967BCB016}" vid="{FA15637B-53C1-48AC-9232-5FA357C65B46}"/>
    </a:ext>
  </a:extLst>
</a:theme>
</file>

<file path=ppt/theme/theme2.xml><?xml version="1.0" encoding="utf-8"?>
<a:theme xmlns:a="http://schemas.openxmlformats.org/drawingml/2006/main" name="Office-tema">
  <a:themeElements>
    <a:clrScheme name="Swedavia">
      <a:dk1>
        <a:sysClr val="windowText" lastClr="000000"/>
      </a:dk1>
      <a:lt1>
        <a:sysClr val="window" lastClr="FFFFFF"/>
      </a:lt1>
      <a:dk2>
        <a:srgbClr val="44546A"/>
      </a:dk2>
      <a:lt2>
        <a:srgbClr val="DDEFFC"/>
      </a:lt2>
      <a:accent1>
        <a:srgbClr val="1D203F"/>
      </a:accent1>
      <a:accent2>
        <a:srgbClr val="1198D5"/>
      </a:accent2>
      <a:accent3>
        <a:srgbClr val="79B729"/>
      </a:accent3>
      <a:accent4>
        <a:srgbClr val="2D6E78"/>
      </a:accent4>
      <a:accent5>
        <a:srgbClr val="8616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wedavia">
      <a:dk1>
        <a:sysClr val="windowText" lastClr="000000"/>
      </a:dk1>
      <a:lt1>
        <a:sysClr val="window" lastClr="FFFFFF"/>
      </a:lt1>
      <a:dk2>
        <a:srgbClr val="44546A"/>
      </a:dk2>
      <a:lt2>
        <a:srgbClr val="DDEFFC"/>
      </a:lt2>
      <a:accent1>
        <a:srgbClr val="1D203F"/>
      </a:accent1>
      <a:accent2>
        <a:srgbClr val="1198D5"/>
      </a:accent2>
      <a:accent3>
        <a:srgbClr val="79B729"/>
      </a:accent3>
      <a:accent4>
        <a:srgbClr val="2D6E78"/>
      </a:accent4>
      <a:accent5>
        <a:srgbClr val="8616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CE8395DD6A14B9BF4EB93BDEB97EE" ma:contentTypeVersion="0" ma:contentTypeDescription="Create a new document." ma:contentTypeScope="" ma:versionID="8a0397f0adee5b924994553d2b5199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2A2F44-E91C-463E-BADB-7F64713B172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D8A96C-3E2A-42A6-923B-3AC139809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A94258-19FD-49DF-B5C2-C23FC7443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59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Swedavia</vt:lpstr>
      <vt:lpstr>Att nå ett mål ingen trodde på för 10 år sedan</vt:lpstr>
      <vt:lpstr>PowerPoint Presentation</vt:lpstr>
      <vt:lpstr>PowerPoint Presentation</vt:lpstr>
      <vt:lpstr>PowerPoint Presentation</vt:lpstr>
      <vt:lpstr>Vägen framåt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Resan mot fossilfrihet</dc:title>
  <dc:creator>Ludvigsson, Jannike (Swedavia Miljö)</dc:creator>
  <cp:lastModifiedBy>Netz, Linda</cp:lastModifiedBy>
  <cp:revision>32</cp:revision>
  <dcterms:created xsi:type="dcterms:W3CDTF">2021-03-09T11:38:11Z</dcterms:created>
  <dcterms:modified xsi:type="dcterms:W3CDTF">2021-05-25T09:04:23Z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cde3a35-8da8-4c7f-b979-2f5bf715068f_Enabled">
    <vt:lpwstr>true</vt:lpwstr>
  </property>
  <property fmtid="{D5CDD505-2E9C-101B-9397-08002B2CF9AE}" pid="3" name="MSIP_Label_fcde3a35-8da8-4c7f-b979-2f5bf715068f_SetDate">
    <vt:lpwstr>2021-03-09T11:42:29Z</vt:lpwstr>
  </property>
  <property fmtid="{D5CDD505-2E9C-101B-9397-08002B2CF9AE}" pid="4" name="MSIP_Label_fcde3a35-8da8-4c7f-b979-2f5bf715068f_Method">
    <vt:lpwstr>Privileged</vt:lpwstr>
  </property>
  <property fmtid="{D5CDD505-2E9C-101B-9397-08002B2CF9AE}" pid="5" name="MSIP_Label_fcde3a35-8da8-4c7f-b979-2f5bf715068f_Name">
    <vt:lpwstr>Publik</vt:lpwstr>
  </property>
  <property fmtid="{D5CDD505-2E9C-101B-9397-08002B2CF9AE}" pid="6" name="MSIP_Label_fcde3a35-8da8-4c7f-b979-2f5bf715068f_SiteId">
    <vt:lpwstr>0b3b45c6-70cd-4220-8bf9-a1daee8f0f45</vt:lpwstr>
  </property>
  <property fmtid="{D5CDD505-2E9C-101B-9397-08002B2CF9AE}" pid="7" name="MSIP_Label_fcde3a35-8da8-4c7f-b979-2f5bf715068f_ActionId">
    <vt:lpwstr>0246a55b-64c7-4277-9410-0000c6eab8a4</vt:lpwstr>
  </property>
  <property fmtid="{D5CDD505-2E9C-101B-9397-08002B2CF9AE}" pid="8" name="MSIP_Label_fcde3a35-8da8-4c7f-b979-2f5bf715068f_ContentBits">
    <vt:lpwstr>1</vt:lpwstr>
  </property>
  <property fmtid="{D5CDD505-2E9C-101B-9397-08002B2CF9AE}" pid="9" name="TaxKeyword">
    <vt:lpwstr/>
  </property>
  <property fmtid="{D5CDD505-2E9C-101B-9397-08002B2CF9AE}" pid="10" name="Dokumenttyp">
    <vt:lpwstr>3150;#Presentation|cca1d925-62db-4cdb-9859-9b80cb63abbc</vt:lpwstr>
  </property>
  <property fmtid="{D5CDD505-2E9C-101B-9397-08002B2CF9AE}" pid="11" name="Sekretessnivå">
    <vt:lpwstr/>
  </property>
  <property fmtid="{D5CDD505-2E9C-101B-9397-08002B2CF9AE}" pid="12" name="ContentTypeId">
    <vt:lpwstr>0x0101003E7CE8395DD6A14B9BF4EB93BDEB97EE</vt:lpwstr>
  </property>
  <property fmtid="{D5CDD505-2E9C-101B-9397-08002B2CF9AE}" pid="13" name="Enhet">
    <vt:lpwstr/>
  </property>
  <property fmtid="{D5CDD505-2E9C-101B-9397-08002B2CF9AE}" pid="14" name="l9d12847ece741dc8600af0ea4447ee4">
    <vt:lpwstr/>
  </property>
  <property fmtid="{D5CDD505-2E9C-101B-9397-08002B2CF9AE}" pid="15" name="SharedWithUsers">
    <vt:lpwstr>6089;#Pletzin, Robert (Kommunikation)</vt:lpwstr>
  </property>
</Properties>
</file>